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4"/>
  </p:sldMasterIdLst>
  <p:notesMasterIdLst>
    <p:notesMasterId r:id="rId43"/>
  </p:notesMasterIdLst>
  <p:sldIdLst>
    <p:sldId id="293" r:id="rId5"/>
    <p:sldId id="296" r:id="rId6"/>
    <p:sldId id="363" r:id="rId7"/>
    <p:sldId id="365" r:id="rId8"/>
    <p:sldId id="366" r:id="rId9"/>
    <p:sldId id="364" r:id="rId10"/>
    <p:sldId id="367" r:id="rId11"/>
    <p:sldId id="368" r:id="rId12"/>
    <p:sldId id="369" r:id="rId13"/>
    <p:sldId id="370" r:id="rId14"/>
    <p:sldId id="371" r:id="rId15"/>
    <p:sldId id="372" r:id="rId16"/>
    <p:sldId id="373" r:id="rId17"/>
    <p:sldId id="374" r:id="rId18"/>
    <p:sldId id="375" r:id="rId19"/>
    <p:sldId id="376" r:id="rId20"/>
    <p:sldId id="377" r:id="rId21"/>
    <p:sldId id="378" r:id="rId22"/>
    <p:sldId id="382" r:id="rId23"/>
    <p:sldId id="383" r:id="rId24"/>
    <p:sldId id="384" r:id="rId25"/>
    <p:sldId id="385" r:id="rId26"/>
    <p:sldId id="386" r:id="rId27"/>
    <p:sldId id="387" r:id="rId28"/>
    <p:sldId id="388" r:id="rId29"/>
    <p:sldId id="301" r:id="rId30"/>
    <p:sldId id="302" r:id="rId31"/>
    <p:sldId id="310" r:id="rId32"/>
    <p:sldId id="312" r:id="rId33"/>
    <p:sldId id="315" r:id="rId34"/>
    <p:sldId id="317" r:id="rId35"/>
    <p:sldId id="389" r:id="rId36"/>
    <p:sldId id="390" r:id="rId37"/>
    <p:sldId id="391" r:id="rId38"/>
    <p:sldId id="395" r:id="rId39"/>
    <p:sldId id="396" r:id="rId40"/>
    <p:sldId id="393" r:id="rId41"/>
    <p:sldId id="358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image" Target="../media/image22.svg"/><Relationship Id="rId16" Type="http://schemas.openxmlformats.org/officeDocument/2006/relationships/image" Target="../media/image36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image" Target="../media/image22.svg"/><Relationship Id="rId16" Type="http://schemas.openxmlformats.org/officeDocument/2006/relationships/image" Target="../media/image36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B5B926-6F01-47A3-A472-4695DC35574C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5A2223B8-FE83-4594-8A51-A279FC63C15F}">
      <dgm:prSet/>
      <dgm:spPr/>
      <dgm:t>
        <a:bodyPr/>
        <a:lstStyle/>
        <a:p>
          <a:r>
            <a:rPr lang="en-US"/>
            <a:t>Neurodevelopmental disorder characterized by significant symptoms of inattention and/or hyperactivity</a:t>
          </a:r>
        </a:p>
      </dgm:t>
    </dgm:pt>
    <dgm:pt modelId="{DB9CF885-B34C-41B3-A7B4-90A0AD07DF93}" type="parTrans" cxnId="{F4303994-544A-4904-9EAD-71E51CEA3C77}">
      <dgm:prSet/>
      <dgm:spPr/>
      <dgm:t>
        <a:bodyPr/>
        <a:lstStyle/>
        <a:p>
          <a:endParaRPr lang="en-US"/>
        </a:p>
      </dgm:t>
    </dgm:pt>
    <dgm:pt modelId="{B7B3998B-AAB6-4722-A493-C4D569863252}" type="sibTrans" cxnId="{F4303994-544A-4904-9EAD-71E51CEA3C77}">
      <dgm:prSet/>
      <dgm:spPr/>
      <dgm:t>
        <a:bodyPr/>
        <a:lstStyle/>
        <a:p>
          <a:endParaRPr lang="en-US"/>
        </a:p>
      </dgm:t>
    </dgm:pt>
    <dgm:pt modelId="{0F534BCC-CB85-46A1-9533-7B7F5ADA42EF}">
      <dgm:prSet/>
      <dgm:spPr/>
      <dgm:t>
        <a:bodyPr/>
        <a:lstStyle/>
        <a:p>
          <a:r>
            <a:rPr lang="en-US"/>
            <a:t>Inattention</a:t>
          </a:r>
        </a:p>
      </dgm:t>
    </dgm:pt>
    <dgm:pt modelId="{8770F0E2-B0E0-4A4C-BB2F-5AF82DD82D0F}" type="parTrans" cxnId="{83DECA52-5A6D-4ED3-9700-36CE2C6AB237}">
      <dgm:prSet/>
      <dgm:spPr/>
      <dgm:t>
        <a:bodyPr/>
        <a:lstStyle/>
        <a:p>
          <a:endParaRPr lang="en-US"/>
        </a:p>
      </dgm:t>
    </dgm:pt>
    <dgm:pt modelId="{D3A34A23-BCE1-4CED-9B47-BB2350A4110E}" type="sibTrans" cxnId="{83DECA52-5A6D-4ED3-9700-36CE2C6AB237}">
      <dgm:prSet/>
      <dgm:spPr/>
      <dgm:t>
        <a:bodyPr/>
        <a:lstStyle/>
        <a:p>
          <a:endParaRPr lang="en-US"/>
        </a:p>
      </dgm:t>
    </dgm:pt>
    <dgm:pt modelId="{9E73D9B5-3878-4089-BBCE-5003C00E3411}">
      <dgm:prSet/>
      <dgm:spPr/>
      <dgm:t>
        <a:bodyPr/>
        <a:lstStyle/>
        <a:p>
          <a:r>
            <a:rPr lang="en-US"/>
            <a:t>Hyperactivity</a:t>
          </a:r>
        </a:p>
      </dgm:t>
    </dgm:pt>
    <dgm:pt modelId="{44316FCA-3E78-4E41-9F28-60D68545C866}" type="parTrans" cxnId="{F59CFF66-3726-44FD-B667-06E2240600C3}">
      <dgm:prSet/>
      <dgm:spPr/>
      <dgm:t>
        <a:bodyPr/>
        <a:lstStyle/>
        <a:p>
          <a:endParaRPr lang="en-US"/>
        </a:p>
      </dgm:t>
    </dgm:pt>
    <dgm:pt modelId="{1BDAA768-8AAB-4269-99FE-1F9A01AC4A5F}" type="sibTrans" cxnId="{F59CFF66-3726-44FD-B667-06E2240600C3}">
      <dgm:prSet/>
      <dgm:spPr/>
      <dgm:t>
        <a:bodyPr/>
        <a:lstStyle/>
        <a:p>
          <a:endParaRPr lang="en-US"/>
        </a:p>
      </dgm:t>
    </dgm:pt>
    <dgm:pt modelId="{7F9E4C46-1D78-45F6-A5AF-C7A4F6140AAC}">
      <dgm:prSet/>
      <dgm:spPr/>
      <dgm:t>
        <a:bodyPr/>
        <a:lstStyle/>
        <a:p>
          <a:r>
            <a:rPr lang="en-US"/>
            <a:t>Impulsivity</a:t>
          </a:r>
        </a:p>
      </dgm:t>
    </dgm:pt>
    <dgm:pt modelId="{10B819E1-C407-48E5-A774-EBB9211E59E3}" type="parTrans" cxnId="{38CBD33F-5E33-45D9-B6B2-BAF77D86ED08}">
      <dgm:prSet/>
      <dgm:spPr/>
      <dgm:t>
        <a:bodyPr/>
        <a:lstStyle/>
        <a:p>
          <a:endParaRPr lang="en-US"/>
        </a:p>
      </dgm:t>
    </dgm:pt>
    <dgm:pt modelId="{873634E4-44FC-4AB2-B26C-BB15B88E96E4}" type="sibTrans" cxnId="{38CBD33F-5E33-45D9-B6B2-BAF77D86ED08}">
      <dgm:prSet/>
      <dgm:spPr/>
      <dgm:t>
        <a:bodyPr/>
        <a:lstStyle/>
        <a:p>
          <a:endParaRPr lang="en-US"/>
        </a:p>
      </dgm:t>
    </dgm:pt>
    <dgm:pt modelId="{7B65BBF2-4C36-44CF-ACDE-9111A08AF191}">
      <dgm:prSet/>
      <dgm:spPr/>
      <dgm:t>
        <a:bodyPr/>
        <a:lstStyle/>
        <a:p>
          <a:r>
            <a:rPr lang="en-US"/>
            <a:t>Hyperactive type disproportionally diagnosed in boys</a:t>
          </a:r>
        </a:p>
      </dgm:t>
    </dgm:pt>
    <dgm:pt modelId="{3C89A3A4-39AC-4511-B998-BB5D40D35298}" type="parTrans" cxnId="{73041D2A-D457-472C-BCA5-64CCC4CB2741}">
      <dgm:prSet/>
      <dgm:spPr/>
      <dgm:t>
        <a:bodyPr/>
        <a:lstStyle/>
        <a:p>
          <a:endParaRPr lang="en-US"/>
        </a:p>
      </dgm:t>
    </dgm:pt>
    <dgm:pt modelId="{D47B384B-822E-4058-B9C8-F871E45D4FC4}" type="sibTrans" cxnId="{73041D2A-D457-472C-BCA5-64CCC4CB2741}">
      <dgm:prSet/>
      <dgm:spPr/>
      <dgm:t>
        <a:bodyPr/>
        <a:lstStyle/>
        <a:p>
          <a:endParaRPr lang="en-US"/>
        </a:p>
      </dgm:t>
    </dgm:pt>
    <dgm:pt modelId="{15A21615-88F5-4129-AD6E-86B0F825D1ED}">
      <dgm:prSet/>
      <dgm:spPr/>
      <dgm:t>
        <a:bodyPr/>
        <a:lstStyle/>
        <a:p>
          <a:r>
            <a:rPr lang="en-US"/>
            <a:t>Inattentive type disproportionally diagnosed in girls </a:t>
          </a:r>
        </a:p>
      </dgm:t>
    </dgm:pt>
    <dgm:pt modelId="{A7809229-5BA5-49E5-B398-DFF156DDD2A7}" type="parTrans" cxnId="{2F139DFA-5375-48F4-9DBE-8D3C1320595B}">
      <dgm:prSet/>
      <dgm:spPr/>
      <dgm:t>
        <a:bodyPr/>
        <a:lstStyle/>
        <a:p>
          <a:endParaRPr lang="en-US"/>
        </a:p>
      </dgm:t>
    </dgm:pt>
    <dgm:pt modelId="{86A39606-2585-49EE-BA81-435E245310FD}" type="sibTrans" cxnId="{2F139DFA-5375-48F4-9DBE-8D3C1320595B}">
      <dgm:prSet/>
      <dgm:spPr/>
      <dgm:t>
        <a:bodyPr/>
        <a:lstStyle/>
        <a:p>
          <a:endParaRPr lang="en-US"/>
        </a:p>
      </dgm:t>
    </dgm:pt>
    <dgm:pt modelId="{CA72FFEF-C53D-449A-A5E1-084C6F8C7340}">
      <dgm:prSet/>
      <dgm:spPr/>
      <dgm:t>
        <a:bodyPr/>
        <a:lstStyle/>
        <a:p>
          <a:r>
            <a:rPr lang="en-US"/>
            <a:t>Impede expected developmental functioning</a:t>
          </a:r>
        </a:p>
      </dgm:t>
    </dgm:pt>
    <dgm:pt modelId="{653E8925-27E8-4C74-95F6-21DCCBB4E4A7}" type="parTrans" cxnId="{9DD787E7-93DF-4121-8339-8D0555F6B433}">
      <dgm:prSet/>
      <dgm:spPr/>
      <dgm:t>
        <a:bodyPr/>
        <a:lstStyle/>
        <a:p>
          <a:endParaRPr lang="en-US"/>
        </a:p>
      </dgm:t>
    </dgm:pt>
    <dgm:pt modelId="{85F1EC92-2C9D-49E6-9C97-68A247EC00C1}" type="sibTrans" cxnId="{9DD787E7-93DF-4121-8339-8D0555F6B433}">
      <dgm:prSet/>
      <dgm:spPr/>
      <dgm:t>
        <a:bodyPr/>
        <a:lstStyle/>
        <a:p>
          <a:endParaRPr lang="en-US"/>
        </a:p>
      </dgm:t>
    </dgm:pt>
    <dgm:pt modelId="{35B83E67-2DD0-4E72-9E78-55FFAF877411}">
      <dgm:prSet/>
      <dgm:spPr/>
      <dgm:t>
        <a:bodyPr/>
        <a:lstStyle/>
        <a:p>
          <a:r>
            <a:rPr lang="en-US"/>
            <a:t>"Adult ADHD" - DSM-5 specifically characterizes ADHD as a pediatric developmental disorder</a:t>
          </a:r>
        </a:p>
      </dgm:t>
    </dgm:pt>
    <dgm:pt modelId="{2BCFCCA9-CAFE-4C1B-B2CB-B80D13487778}" type="parTrans" cxnId="{CE80137A-C045-4B69-90BA-BABF55A21AFB}">
      <dgm:prSet/>
      <dgm:spPr/>
      <dgm:t>
        <a:bodyPr/>
        <a:lstStyle/>
        <a:p>
          <a:endParaRPr lang="en-US"/>
        </a:p>
      </dgm:t>
    </dgm:pt>
    <dgm:pt modelId="{F9F44B3E-A769-4ED6-B2FB-BC69F2946A1E}" type="sibTrans" cxnId="{CE80137A-C045-4B69-90BA-BABF55A21AFB}">
      <dgm:prSet/>
      <dgm:spPr/>
      <dgm:t>
        <a:bodyPr/>
        <a:lstStyle/>
        <a:p>
          <a:endParaRPr lang="en-US"/>
        </a:p>
      </dgm:t>
    </dgm:pt>
    <dgm:pt modelId="{DA703469-7E38-44A3-A686-A9AB1D2C8B0E}">
      <dgm:prSet/>
      <dgm:spPr/>
      <dgm:t>
        <a:bodyPr/>
        <a:lstStyle/>
        <a:p>
          <a:r>
            <a:rPr lang="en-US"/>
            <a:t>Symptoms present during childhood</a:t>
          </a:r>
        </a:p>
      </dgm:t>
    </dgm:pt>
    <dgm:pt modelId="{93742DBE-AD70-473F-8349-07ACBE737720}" type="parTrans" cxnId="{D3B31886-F66F-4209-8877-257CE9CD7F69}">
      <dgm:prSet/>
      <dgm:spPr/>
      <dgm:t>
        <a:bodyPr/>
        <a:lstStyle/>
        <a:p>
          <a:endParaRPr lang="en-US"/>
        </a:p>
      </dgm:t>
    </dgm:pt>
    <dgm:pt modelId="{02FA4938-846B-462D-9D73-D7BE1257FD1F}" type="sibTrans" cxnId="{D3B31886-F66F-4209-8877-257CE9CD7F69}">
      <dgm:prSet/>
      <dgm:spPr/>
      <dgm:t>
        <a:bodyPr/>
        <a:lstStyle/>
        <a:p>
          <a:endParaRPr lang="en-US"/>
        </a:p>
      </dgm:t>
    </dgm:pt>
    <dgm:pt modelId="{E79D1B39-FE60-445D-9CFC-9654A29D1ADC}" type="pres">
      <dgm:prSet presAssocID="{D2B5B926-6F01-47A3-A472-4695DC35574C}" presName="diagram" presStyleCnt="0">
        <dgm:presLayoutVars>
          <dgm:dir/>
          <dgm:resizeHandles val="exact"/>
        </dgm:presLayoutVars>
      </dgm:prSet>
      <dgm:spPr/>
    </dgm:pt>
    <dgm:pt modelId="{BE4C3EFE-5A45-4A46-BA83-B1B85B28035D}" type="pres">
      <dgm:prSet presAssocID="{5A2223B8-FE83-4594-8A51-A279FC63C15F}" presName="node" presStyleLbl="node1" presStyleIdx="0" presStyleCnt="5">
        <dgm:presLayoutVars>
          <dgm:bulletEnabled val="1"/>
        </dgm:presLayoutVars>
      </dgm:prSet>
      <dgm:spPr/>
    </dgm:pt>
    <dgm:pt modelId="{13896B45-4521-40FC-8A4F-8171DC5C3911}" type="pres">
      <dgm:prSet presAssocID="{B7B3998B-AAB6-4722-A493-C4D569863252}" presName="sibTrans" presStyleCnt="0"/>
      <dgm:spPr/>
    </dgm:pt>
    <dgm:pt modelId="{43E6CD7D-8F44-4548-AFDB-84E6417999F9}" type="pres">
      <dgm:prSet presAssocID="{7B65BBF2-4C36-44CF-ACDE-9111A08AF191}" presName="node" presStyleLbl="node1" presStyleIdx="1" presStyleCnt="5">
        <dgm:presLayoutVars>
          <dgm:bulletEnabled val="1"/>
        </dgm:presLayoutVars>
      </dgm:prSet>
      <dgm:spPr/>
    </dgm:pt>
    <dgm:pt modelId="{D2A0D258-3621-4689-8B10-2D8C9E21795B}" type="pres">
      <dgm:prSet presAssocID="{D47B384B-822E-4058-B9C8-F871E45D4FC4}" presName="sibTrans" presStyleCnt="0"/>
      <dgm:spPr/>
    </dgm:pt>
    <dgm:pt modelId="{5FC8E71E-65D6-450A-AF05-A09DEDFF5CCA}" type="pres">
      <dgm:prSet presAssocID="{15A21615-88F5-4129-AD6E-86B0F825D1ED}" presName="node" presStyleLbl="node1" presStyleIdx="2" presStyleCnt="5">
        <dgm:presLayoutVars>
          <dgm:bulletEnabled val="1"/>
        </dgm:presLayoutVars>
      </dgm:prSet>
      <dgm:spPr/>
    </dgm:pt>
    <dgm:pt modelId="{175D177E-76F1-4A1A-8948-144F22D3FD64}" type="pres">
      <dgm:prSet presAssocID="{86A39606-2585-49EE-BA81-435E245310FD}" presName="sibTrans" presStyleCnt="0"/>
      <dgm:spPr/>
    </dgm:pt>
    <dgm:pt modelId="{D3D067C1-140C-4AF7-B5E8-E2B5E35D4DD1}" type="pres">
      <dgm:prSet presAssocID="{CA72FFEF-C53D-449A-A5E1-084C6F8C7340}" presName="node" presStyleLbl="node1" presStyleIdx="3" presStyleCnt="5">
        <dgm:presLayoutVars>
          <dgm:bulletEnabled val="1"/>
        </dgm:presLayoutVars>
      </dgm:prSet>
      <dgm:spPr/>
    </dgm:pt>
    <dgm:pt modelId="{B1B0B00C-9A73-44F6-9A9C-140CD09F3540}" type="pres">
      <dgm:prSet presAssocID="{85F1EC92-2C9D-49E6-9C97-68A247EC00C1}" presName="sibTrans" presStyleCnt="0"/>
      <dgm:spPr/>
    </dgm:pt>
    <dgm:pt modelId="{BD988740-2B73-44CA-A48B-5E34B665753C}" type="pres">
      <dgm:prSet presAssocID="{35B83E67-2DD0-4E72-9E78-55FFAF877411}" presName="node" presStyleLbl="node1" presStyleIdx="4" presStyleCnt="5">
        <dgm:presLayoutVars>
          <dgm:bulletEnabled val="1"/>
        </dgm:presLayoutVars>
      </dgm:prSet>
      <dgm:spPr/>
    </dgm:pt>
  </dgm:ptLst>
  <dgm:cxnLst>
    <dgm:cxn modelId="{AACE9011-AA08-408C-9B18-3CE00C25FAC1}" type="presOf" srcId="{15A21615-88F5-4129-AD6E-86B0F825D1ED}" destId="{5FC8E71E-65D6-450A-AF05-A09DEDFF5CCA}" srcOrd="0" destOrd="0" presId="urn:microsoft.com/office/officeart/2005/8/layout/default"/>
    <dgm:cxn modelId="{73041D2A-D457-472C-BCA5-64CCC4CB2741}" srcId="{D2B5B926-6F01-47A3-A472-4695DC35574C}" destId="{7B65BBF2-4C36-44CF-ACDE-9111A08AF191}" srcOrd="1" destOrd="0" parTransId="{3C89A3A4-39AC-4511-B998-BB5D40D35298}" sibTransId="{D47B384B-822E-4058-B9C8-F871E45D4FC4}"/>
    <dgm:cxn modelId="{359C892D-4AD2-4EFF-9401-A1CE20C68949}" type="presOf" srcId="{0F534BCC-CB85-46A1-9533-7B7F5ADA42EF}" destId="{BE4C3EFE-5A45-4A46-BA83-B1B85B28035D}" srcOrd="0" destOrd="1" presId="urn:microsoft.com/office/officeart/2005/8/layout/default"/>
    <dgm:cxn modelId="{38CBD33F-5E33-45D9-B6B2-BAF77D86ED08}" srcId="{5A2223B8-FE83-4594-8A51-A279FC63C15F}" destId="{7F9E4C46-1D78-45F6-A5AF-C7A4F6140AAC}" srcOrd="2" destOrd="0" parTransId="{10B819E1-C407-48E5-A774-EBB9211E59E3}" sibTransId="{873634E4-44FC-4AB2-B26C-BB15B88E96E4}"/>
    <dgm:cxn modelId="{F59CFF66-3726-44FD-B667-06E2240600C3}" srcId="{5A2223B8-FE83-4594-8A51-A279FC63C15F}" destId="{9E73D9B5-3878-4089-BBCE-5003C00E3411}" srcOrd="1" destOrd="0" parTransId="{44316FCA-3E78-4E41-9F28-60D68545C866}" sibTransId="{1BDAA768-8AAB-4269-99FE-1F9A01AC4A5F}"/>
    <dgm:cxn modelId="{83DECA52-5A6D-4ED3-9700-36CE2C6AB237}" srcId="{5A2223B8-FE83-4594-8A51-A279FC63C15F}" destId="{0F534BCC-CB85-46A1-9533-7B7F5ADA42EF}" srcOrd="0" destOrd="0" parTransId="{8770F0E2-B0E0-4A4C-BB2F-5AF82DD82D0F}" sibTransId="{D3A34A23-BCE1-4CED-9B47-BB2350A4110E}"/>
    <dgm:cxn modelId="{DECF2879-6C83-4991-98EB-6D3B8C7F3C64}" type="presOf" srcId="{7F9E4C46-1D78-45F6-A5AF-C7A4F6140AAC}" destId="{BE4C3EFE-5A45-4A46-BA83-B1B85B28035D}" srcOrd="0" destOrd="3" presId="urn:microsoft.com/office/officeart/2005/8/layout/default"/>
    <dgm:cxn modelId="{0C857E79-53E1-4B14-9622-24DBB4F02D52}" type="presOf" srcId="{7B65BBF2-4C36-44CF-ACDE-9111A08AF191}" destId="{43E6CD7D-8F44-4548-AFDB-84E6417999F9}" srcOrd="0" destOrd="0" presId="urn:microsoft.com/office/officeart/2005/8/layout/default"/>
    <dgm:cxn modelId="{CE80137A-C045-4B69-90BA-BABF55A21AFB}" srcId="{D2B5B926-6F01-47A3-A472-4695DC35574C}" destId="{35B83E67-2DD0-4E72-9E78-55FFAF877411}" srcOrd="4" destOrd="0" parTransId="{2BCFCCA9-CAFE-4C1B-B2CB-B80D13487778}" sibTransId="{F9F44B3E-A769-4ED6-B2FB-BC69F2946A1E}"/>
    <dgm:cxn modelId="{80CC0F7C-2699-487C-84D7-E133DE6B1BEE}" type="presOf" srcId="{9E73D9B5-3878-4089-BBCE-5003C00E3411}" destId="{BE4C3EFE-5A45-4A46-BA83-B1B85B28035D}" srcOrd="0" destOrd="2" presId="urn:microsoft.com/office/officeart/2005/8/layout/default"/>
    <dgm:cxn modelId="{D3B31886-F66F-4209-8877-257CE9CD7F69}" srcId="{35B83E67-2DD0-4E72-9E78-55FFAF877411}" destId="{DA703469-7E38-44A3-A686-A9AB1D2C8B0E}" srcOrd="0" destOrd="0" parTransId="{93742DBE-AD70-473F-8349-07ACBE737720}" sibTransId="{02FA4938-846B-462D-9D73-D7BE1257FD1F}"/>
    <dgm:cxn modelId="{D621E293-97DA-4505-8768-BEFD477DA494}" type="presOf" srcId="{D2B5B926-6F01-47A3-A472-4695DC35574C}" destId="{E79D1B39-FE60-445D-9CFC-9654A29D1ADC}" srcOrd="0" destOrd="0" presId="urn:microsoft.com/office/officeart/2005/8/layout/default"/>
    <dgm:cxn modelId="{F4303994-544A-4904-9EAD-71E51CEA3C77}" srcId="{D2B5B926-6F01-47A3-A472-4695DC35574C}" destId="{5A2223B8-FE83-4594-8A51-A279FC63C15F}" srcOrd="0" destOrd="0" parTransId="{DB9CF885-B34C-41B3-A7B4-90A0AD07DF93}" sibTransId="{B7B3998B-AAB6-4722-A493-C4D569863252}"/>
    <dgm:cxn modelId="{687AB4AA-3B15-47F1-8E48-2A264922BD87}" type="presOf" srcId="{5A2223B8-FE83-4594-8A51-A279FC63C15F}" destId="{BE4C3EFE-5A45-4A46-BA83-B1B85B28035D}" srcOrd="0" destOrd="0" presId="urn:microsoft.com/office/officeart/2005/8/layout/default"/>
    <dgm:cxn modelId="{B58AA4AC-15C4-4E47-A6C2-F55BB414F3BB}" type="presOf" srcId="{DA703469-7E38-44A3-A686-A9AB1D2C8B0E}" destId="{BD988740-2B73-44CA-A48B-5E34B665753C}" srcOrd="0" destOrd="1" presId="urn:microsoft.com/office/officeart/2005/8/layout/default"/>
    <dgm:cxn modelId="{D8F702CA-056C-4E79-89C8-FB222D78000D}" type="presOf" srcId="{CA72FFEF-C53D-449A-A5E1-084C6F8C7340}" destId="{D3D067C1-140C-4AF7-B5E8-E2B5E35D4DD1}" srcOrd="0" destOrd="0" presId="urn:microsoft.com/office/officeart/2005/8/layout/default"/>
    <dgm:cxn modelId="{9DD787E7-93DF-4121-8339-8D0555F6B433}" srcId="{D2B5B926-6F01-47A3-A472-4695DC35574C}" destId="{CA72FFEF-C53D-449A-A5E1-084C6F8C7340}" srcOrd="3" destOrd="0" parTransId="{653E8925-27E8-4C74-95F6-21DCCBB4E4A7}" sibTransId="{85F1EC92-2C9D-49E6-9C97-68A247EC00C1}"/>
    <dgm:cxn modelId="{2F139DFA-5375-48F4-9DBE-8D3C1320595B}" srcId="{D2B5B926-6F01-47A3-A472-4695DC35574C}" destId="{15A21615-88F5-4129-AD6E-86B0F825D1ED}" srcOrd="2" destOrd="0" parTransId="{A7809229-5BA5-49E5-B398-DFF156DDD2A7}" sibTransId="{86A39606-2585-49EE-BA81-435E245310FD}"/>
    <dgm:cxn modelId="{317CBCFF-A105-48CB-8F66-7ECF72B516F3}" type="presOf" srcId="{35B83E67-2DD0-4E72-9E78-55FFAF877411}" destId="{BD988740-2B73-44CA-A48B-5E34B665753C}" srcOrd="0" destOrd="0" presId="urn:microsoft.com/office/officeart/2005/8/layout/default"/>
    <dgm:cxn modelId="{4ECC9160-02E1-43B4-A945-612796434175}" type="presParOf" srcId="{E79D1B39-FE60-445D-9CFC-9654A29D1ADC}" destId="{BE4C3EFE-5A45-4A46-BA83-B1B85B28035D}" srcOrd="0" destOrd="0" presId="urn:microsoft.com/office/officeart/2005/8/layout/default"/>
    <dgm:cxn modelId="{92B87F37-30A1-42DD-A736-759DABC9BCC8}" type="presParOf" srcId="{E79D1B39-FE60-445D-9CFC-9654A29D1ADC}" destId="{13896B45-4521-40FC-8A4F-8171DC5C3911}" srcOrd="1" destOrd="0" presId="urn:microsoft.com/office/officeart/2005/8/layout/default"/>
    <dgm:cxn modelId="{A79BBD90-A2BE-4688-AA8B-08629BCDC988}" type="presParOf" srcId="{E79D1B39-FE60-445D-9CFC-9654A29D1ADC}" destId="{43E6CD7D-8F44-4548-AFDB-84E6417999F9}" srcOrd="2" destOrd="0" presId="urn:microsoft.com/office/officeart/2005/8/layout/default"/>
    <dgm:cxn modelId="{15BD8445-E2BC-4998-9EA0-89EB3BF7C908}" type="presParOf" srcId="{E79D1B39-FE60-445D-9CFC-9654A29D1ADC}" destId="{D2A0D258-3621-4689-8B10-2D8C9E21795B}" srcOrd="3" destOrd="0" presId="urn:microsoft.com/office/officeart/2005/8/layout/default"/>
    <dgm:cxn modelId="{8F071699-1508-4623-AE44-775D5254EF63}" type="presParOf" srcId="{E79D1B39-FE60-445D-9CFC-9654A29D1ADC}" destId="{5FC8E71E-65D6-450A-AF05-A09DEDFF5CCA}" srcOrd="4" destOrd="0" presId="urn:microsoft.com/office/officeart/2005/8/layout/default"/>
    <dgm:cxn modelId="{501DDDEC-E1A6-48E3-A474-F023CBEF5A6B}" type="presParOf" srcId="{E79D1B39-FE60-445D-9CFC-9654A29D1ADC}" destId="{175D177E-76F1-4A1A-8948-144F22D3FD64}" srcOrd="5" destOrd="0" presId="urn:microsoft.com/office/officeart/2005/8/layout/default"/>
    <dgm:cxn modelId="{F24BB64F-B269-4C09-8DEE-3C8737C846BB}" type="presParOf" srcId="{E79D1B39-FE60-445D-9CFC-9654A29D1ADC}" destId="{D3D067C1-140C-4AF7-B5E8-E2B5E35D4DD1}" srcOrd="6" destOrd="0" presId="urn:microsoft.com/office/officeart/2005/8/layout/default"/>
    <dgm:cxn modelId="{FC8C3F08-CD2E-4538-A390-658D75A9E531}" type="presParOf" srcId="{E79D1B39-FE60-445D-9CFC-9654A29D1ADC}" destId="{B1B0B00C-9A73-44F6-9A9C-140CD09F3540}" srcOrd="7" destOrd="0" presId="urn:microsoft.com/office/officeart/2005/8/layout/default"/>
    <dgm:cxn modelId="{804FE218-B6B5-4A56-A019-E8DC45FBE700}" type="presParOf" srcId="{E79D1B39-FE60-445D-9CFC-9654A29D1ADC}" destId="{BD988740-2B73-44CA-A48B-5E34B665753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68B45D-3BD3-47C7-ACFA-579FEB6BD7AB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DBE94CA5-3442-496F-91BA-DD831DFDFC9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Depressed or irritable mood</a:t>
          </a:r>
        </a:p>
      </dgm:t>
    </dgm:pt>
    <dgm:pt modelId="{36B20436-1A58-4344-96BF-0C067EA79ADB}" type="parTrans" cxnId="{82A00212-6F7D-4CCB-84DE-88EEF18B10DF}">
      <dgm:prSet/>
      <dgm:spPr/>
      <dgm:t>
        <a:bodyPr/>
        <a:lstStyle/>
        <a:p>
          <a:endParaRPr lang="en-US"/>
        </a:p>
      </dgm:t>
    </dgm:pt>
    <dgm:pt modelId="{E1927917-EEF6-4200-AEA8-64D4997F870B}" type="sibTrans" cxnId="{82A00212-6F7D-4CCB-84DE-88EEF18B10DF}">
      <dgm:prSet/>
      <dgm:spPr/>
      <dgm:t>
        <a:bodyPr/>
        <a:lstStyle/>
        <a:p>
          <a:endParaRPr lang="en-US"/>
        </a:p>
      </dgm:t>
    </dgm:pt>
    <dgm:pt modelId="{C0E2ED03-5861-45AF-BF07-C31B0B22525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Diminished interest or pleasure in most activities</a:t>
          </a:r>
        </a:p>
      </dgm:t>
    </dgm:pt>
    <dgm:pt modelId="{A062C44F-A176-4FDE-9CEA-6BBD67C0E823}" type="parTrans" cxnId="{6566F67D-0B34-4922-A59C-6CA81B6A099E}">
      <dgm:prSet/>
      <dgm:spPr/>
      <dgm:t>
        <a:bodyPr/>
        <a:lstStyle/>
        <a:p>
          <a:endParaRPr lang="en-US"/>
        </a:p>
      </dgm:t>
    </dgm:pt>
    <dgm:pt modelId="{D2AC439F-A25B-4DB8-B6A8-BEFEE7C07222}" type="sibTrans" cxnId="{6566F67D-0B34-4922-A59C-6CA81B6A099E}">
      <dgm:prSet/>
      <dgm:spPr/>
      <dgm:t>
        <a:bodyPr/>
        <a:lstStyle/>
        <a:p>
          <a:endParaRPr lang="en-US"/>
        </a:p>
      </dgm:t>
    </dgm:pt>
    <dgm:pt modelId="{00C9E934-FE24-4405-9983-5CE5ABD25A3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Significant change in appetite or weight</a:t>
          </a:r>
        </a:p>
      </dgm:t>
    </dgm:pt>
    <dgm:pt modelId="{7A41A42C-C4C5-46ED-873F-76E79FE98E6F}" type="parTrans" cxnId="{BA64E5F7-29A7-4FD2-9720-1C71626E77A3}">
      <dgm:prSet/>
      <dgm:spPr/>
      <dgm:t>
        <a:bodyPr/>
        <a:lstStyle/>
        <a:p>
          <a:endParaRPr lang="en-US"/>
        </a:p>
      </dgm:t>
    </dgm:pt>
    <dgm:pt modelId="{43A88022-42D9-425A-B5D0-24E410E9E365}" type="sibTrans" cxnId="{BA64E5F7-29A7-4FD2-9720-1C71626E77A3}">
      <dgm:prSet/>
      <dgm:spPr/>
      <dgm:t>
        <a:bodyPr/>
        <a:lstStyle/>
        <a:p>
          <a:endParaRPr lang="en-US"/>
        </a:p>
      </dgm:t>
    </dgm:pt>
    <dgm:pt modelId="{7686BA9B-754C-4E95-BDEE-96235FFA5A5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Significant change in sleep</a:t>
          </a:r>
        </a:p>
      </dgm:t>
    </dgm:pt>
    <dgm:pt modelId="{C9A0E162-5BC5-44E7-B63F-EB1F08013D88}" type="parTrans" cxnId="{61958FDF-0D58-4EAD-BB42-C43012DEEC6E}">
      <dgm:prSet/>
      <dgm:spPr/>
      <dgm:t>
        <a:bodyPr/>
        <a:lstStyle/>
        <a:p>
          <a:endParaRPr lang="en-US"/>
        </a:p>
      </dgm:t>
    </dgm:pt>
    <dgm:pt modelId="{DF1CF03C-7F8B-487A-87E4-A2549F44ECCF}" type="sibTrans" cxnId="{61958FDF-0D58-4EAD-BB42-C43012DEEC6E}">
      <dgm:prSet/>
      <dgm:spPr/>
      <dgm:t>
        <a:bodyPr/>
        <a:lstStyle/>
        <a:p>
          <a:endParaRPr lang="en-US"/>
        </a:p>
      </dgm:t>
    </dgm:pt>
    <dgm:pt modelId="{3BF81C26-398F-4104-80DF-B727F983C5E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Psychomotor agitation or decrease</a:t>
          </a:r>
        </a:p>
      </dgm:t>
    </dgm:pt>
    <dgm:pt modelId="{43E99180-0665-4C75-A561-6CE00DB484C1}" type="parTrans" cxnId="{FAF207E5-DE38-4E63-81B7-C5E78261D55F}">
      <dgm:prSet/>
      <dgm:spPr/>
      <dgm:t>
        <a:bodyPr/>
        <a:lstStyle/>
        <a:p>
          <a:endParaRPr lang="en-US"/>
        </a:p>
      </dgm:t>
    </dgm:pt>
    <dgm:pt modelId="{95C5BF6B-BE30-4B37-B015-82368706AD3A}" type="sibTrans" cxnId="{FAF207E5-DE38-4E63-81B7-C5E78261D55F}">
      <dgm:prSet/>
      <dgm:spPr/>
      <dgm:t>
        <a:bodyPr/>
        <a:lstStyle/>
        <a:p>
          <a:endParaRPr lang="en-US"/>
        </a:p>
      </dgm:t>
    </dgm:pt>
    <dgm:pt modelId="{B26C2DEB-0D68-421A-9F55-042DBBA205F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Loss of energy or fatigue</a:t>
          </a:r>
        </a:p>
      </dgm:t>
    </dgm:pt>
    <dgm:pt modelId="{695591B8-6E5C-4897-86FD-8AA98AD4578A}" type="parTrans" cxnId="{E0871166-5690-4E09-B013-9B118F73DD12}">
      <dgm:prSet/>
      <dgm:spPr/>
      <dgm:t>
        <a:bodyPr/>
        <a:lstStyle/>
        <a:p>
          <a:endParaRPr lang="en-US"/>
        </a:p>
      </dgm:t>
    </dgm:pt>
    <dgm:pt modelId="{E7E59397-1CE0-407D-BBB8-217B9C8AE177}" type="sibTrans" cxnId="{E0871166-5690-4E09-B013-9B118F73DD12}">
      <dgm:prSet/>
      <dgm:spPr/>
      <dgm:t>
        <a:bodyPr/>
        <a:lstStyle/>
        <a:p>
          <a:endParaRPr lang="en-US"/>
        </a:p>
      </dgm:t>
    </dgm:pt>
    <dgm:pt modelId="{4EE7C325-4920-4D2B-AEA1-6598BE610CE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Feelings of worthlessness &amp; guilt</a:t>
          </a:r>
        </a:p>
      </dgm:t>
    </dgm:pt>
    <dgm:pt modelId="{5DD37A86-9830-4363-8622-076A9C8DAE04}" type="parTrans" cxnId="{D0B9FB56-9771-47F4-847E-90F98ED12B6C}">
      <dgm:prSet/>
      <dgm:spPr/>
      <dgm:t>
        <a:bodyPr/>
        <a:lstStyle/>
        <a:p>
          <a:endParaRPr lang="en-US"/>
        </a:p>
      </dgm:t>
    </dgm:pt>
    <dgm:pt modelId="{D886227D-A61A-4570-924D-BFBC3EB358A3}" type="sibTrans" cxnId="{D0B9FB56-9771-47F4-847E-90F98ED12B6C}">
      <dgm:prSet/>
      <dgm:spPr/>
      <dgm:t>
        <a:bodyPr/>
        <a:lstStyle/>
        <a:p>
          <a:endParaRPr lang="en-US"/>
        </a:p>
      </dgm:t>
    </dgm:pt>
    <dgm:pt modelId="{F3A2137F-E516-4D26-8414-44ED35166F3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Thought process &amp; concentration problems</a:t>
          </a:r>
        </a:p>
      </dgm:t>
    </dgm:pt>
    <dgm:pt modelId="{594D9A53-6793-4C85-B1F5-712DC64B7CBC}" type="parTrans" cxnId="{236D0572-713B-4536-A0BE-B261724F2327}">
      <dgm:prSet/>
      <dgm:spPr/>
      <dgm:t>
        <a:bodyPr/>
        <a:lstStyle/>
        <a:p>
          <a:endParaRPr lang="en-US"/>
        </a:p>
      </dgm:t>
    </dgm:pt>
    <dgm:pt modelId="{12033A89-6470-45A8-8BC6-6BDB3A66AEAD}" type="sibTrans" cxnId="{236D0572-713B-4536-A0BE-B261724F2327}">
      <dgm:prSet/>
      <dgm:spPr/>
      <dgm:t>
        <a:bodyPr/>
        <a:lstStyle/>
        <a:p>
          <a:endParaRPr lang="en-US"/>
        </a:p>
      </dgm:t>
    </dgm:pt>
    <dgm:pt modelId="{63E2C0D9-45E4-41FC-85FF-5FA7ABB2C385}" type="pres">
      <dgm:prSet presAssocID="{8168B45D-3BD3-47C7-ACFA-579FEB6BD7AB}" presName="root" presStyleCnt="0">
        <dgm:presLayoutVars>
          <dgm:dir/>
          <dgm:resizeHandles val="exact"/>
        </dgm:presLayoutVars>
      </dgm:prSet>
      <dgm:spPr/>
    </dgm:pt>
    <dgm:pt modelId="{3D3970CC-B9F1-4E21-9E15-39A5BA785843}" type="pres">
      <dgm:prSet presAssocID="{DBE94CA5-3442-496F-91BA-DD831DFDFC94}" presName="compNode" presStyleCnt="0"/>
      <dgm:spPr/>
    </dgm:pt>
    <dgm:pt modelId="{0F8AC9F8-564D-4BEC-864E-3A76DAE47A17}" type="pres">
      <dgm:prSet presAssocID="{DBE94CA5-3442-496F-91BA-DD831DFDFC94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ying Face with No Fill"/>
        </a:ext>
      </dgm:extLst>
    </dgm:pt>
    <dgm:pt modelId="{91DE9E09-963E-4F4D-A5FD-9CE8AD00E17E}" type="pres">
      <dgm:prSet presAssocID="{DBE94CA5-3442-496F-91BA-DD831DFDFC94}" presName="spaceRect" presStyleCnt="0"/>
      <dgm:spPr/>
    </dgm:pt>
    <dgm:pt modelId="{6DD3125B-E3E9-43D9-8D69-3388E780615A}" type="pres">
      <dgm:prSet presAssocID="{DBE94CA5-3442-496F-91BA-DD831DFDFC94}" presName="textRect" presStyleLbl="revTx" presStyleIdx="0" presStyleCnt="8">
        <dgm:presLayoutVars>
          <dgm:chMax val="1"/>
          <dgm:chPref val="1"/>
        </dgm:presLayoutVars>
      </dgm:prSet>
      <dgm:spPr/>
    </dgm:pt>
    <dgm:pt modelId="{E4E81928-57F4-4F6F-8FA6-4983FDF35D3E}" type="pres">
      <dgm:prSet presAssocID="{E1927917-EEF6-4200-AEA8-64D4997F870B}" presName="sibTrans" presStyleCnt="0"/>
      <dgm:spPr/>
    </dgm:pt>
    <dgm:pt modelId="{038D84DB-90DF-44C5-884D-5842783516F3}" type="pres">
      <dgm:prSet presAssocID="{C0E2ED03-5861-45AF-BF07-C31B0B22525F}" presName="compNode" presStyleCnt="0"/>
      <dgm:spPr/>
    </dgm:pt>
    <dgm:pt modelId="{F45A9820-2080-4347-9CB1-F005256C9CD8}" type="pres">
      <dgm:prSet presAssocID="{C0E2ED03-5861-45AF-BF07-C31B0B22525F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2F9DC8A5-A1DA-430D-8D81-8DD8AA574987}" type="pres">
      <dgm:prSet presAssocID="{C0E2ED03-5861-45AF-BF07-C31B0B22525F}" presName="spaceRect" presStyleCnt="0"/>
      <dgm:spPr/>
    </dgm:pt>
    <dgm:pt modelId="{03A86D4A-01BF-4275-8BF9-94EA95E4940D}" type="pres">
      <dgm:prSet presAssocID="{C0E2ED03-5861-45AF-BF07-C31B0B22525F}" presName="textRect" presStyleLbl="revTx" presStyleIdx="1" presStyleCnt="8">
        <dgm:presLayoutVars>
          <dgm:chMax val="1"/>
          <dgm:chPref val="1"/>
        </dgm:presLayoutVars>
      </dgm:prSet>
      <dgm:spPr/>
    </dgm:pt>
    <dgm:pt modelId="{879FCC16-FD0B-4A4B-9AAD-890E87D0F666}" type="pres">
      <dgm:prSet presAssocID="{D2AC439F-A25B-4DB8-B6A8-BEFEE7C07222}" presName="sibTrans" presStyleCnt="0"/>
      <dgm:spPr/>
    </dgm:pt>
    <dgm:pt modelId="{17EA68BC-C0FF-4778-923C-3F433CF2D0B6}" type="pres">
      <dgm:prSet presAssocID="{00C9E934-FE24-4405-9983-5CE5ABD25A38}" presName="compNode" presStyleCnt="0"/>
      <dgm:spPr/>
    </dgm:pt>
    <dgm:pt modelId="{102B56A6-55DC-4BA0-91CA-C98AFFD45294}" type="pres">
      <dgm:prSet presAssocID="{00C9E934-FE24-4405-9983-5CE5ABD25A38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12050D9C-BED7-4FB7-AC6E-FAC2633441E7}" type="pres">
      <dgm:prSet presAssocID="{00C9E934-FE24-4405-9983-5CE5ABD25A38}" presName="spaceRect" presStyleCnt="0"/>
      <dgm:spPr/>
    </dgm:pt>
    <dgm:pt modelId="{47EC800E-4511-4619-B45A-BDBF57CCE9C9}" type="pres">
      <dgm:prSet presAssocID="{00C9E934-FE24-4405-9983-5CE5ABD25A38}" presName="textRect" presStyleLbl="revTx" presStyleIdx="2" presStyleCnt="8">
        <dgm:presLayoutVars>
          <dgm:chMax val="1"/>
          <dgm:chPref val="1"/>
        </dgm:presLayoutVars>
      </dgm:prSet>
      <dgm:spPr/>
    </dgm:pt>
    <dgm:pt modelId="{3DBE1188-2CDF-4AFA-A8F0-867BB91A6B47}" type="pres">
      <dgm:prSet presAssocID="{43A88022-42D9-425A-B5D0-24E410E9E365}" presName="sibTrans" presStyleCnt="0"/>
      <dgm:spPr/>
    </dgm:pt>
    <dgm:pt modelId="{62C76D0D-4A17-451D-BA14-0A4A4F87589B}" type="pres">
      <dgm:prSet presAssocID="{7686BA9B-754C-4E95-BDEE-96235FFA5A5D}" presName="compNode" presStyleCnt="0"/>
      <dgm:spPr/>
    </dgm:pt>
    <dgm:pt modelId="{0598B463-90A4-4F2A-962A-03A77B74AE05}" type="pres">
      <dgm:prSet presAssocID="{7686BA9B-754C-4E95-BDEE-96235FFA5A5D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leep"/>
        </a:ext>
      </dgm:extLst>
    </dgm:pt>
    <dgm:pt modelId="{205B7172-E253-462E-8D8F-15073D31F10C}" type="pres">
      <dgm:prSet presAssocID="{7686BA9B-754C-4E95-BDEE-96235FFA5A5D}" presName="spaceRect" presStyleCnt="0"/>
      <dgm:spPr/>
    </dgm:pt>
    <dgm:pt modelId="{2A4CF3DD-2D43-4EB6-B0FB-FAB8ABA39EB4}" type="pres">
      <dgm:prSet presAssocID="{7686BA9B-754C-4E95-BDEE-96235FFA5A5D}" presName="textRect" presStyleLbl="revTx" presStyleIdx="3" presStyleCnt="8">
        <dgm:presLayoutVars>
          <dgm:chMax val="1"/>
          <dgm:chPref val="1"/>
        </dgm:presLayoutVars>
      </dgm:prSet>
      <dgm:spPr/>
    </dgm:pt>
    <dgm:pt modelId="{51DC3315-7DC0-400B-91E7-3DE2845984D5}" type="pres">
      <dgm:prSet presAssocID="{DF1CF03C-7F8B-487A-87E4-A2549F44ECCF}" presName="sibTrans" presStyleCnt="0"/>
      <dgm:spPr/>
    </dgm:pt>
    <dgm:pt modelId="{31ED6AFA-4A75-4243-A6A0-EF8C0A697C01}" type="pres">
      <dgm:prSet presAssocID="{3BF81C26-398F-4104-80DF-B727F983C5E7}" presName="compNode" presStyleCnt="0"/>
      <dgm:spPr/>
    </dgm:pt>
    <dgm:pt modelId="{854D8602-85D3-4EA6-9B5F-F9E4969ACD08}" type="pres">
      <dgm:prSet presAssocID="{3BF81C26-398F-4104-80DF-B727F983C5E7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8257C749-7FD7-4B1E-AB33-32BDCE438E1B}" type="pres">
      <dgm:prSet presAssocID="{3BF81C26-398F-4104-80DF-B727F983C5E7}" presName="spaceRect" presStyleCnt="0"/>
      <dgm:spPr/>
    </dgm:pt>
    <dgm:pt modelId="{AAD50CAB-613E-44EE-8A30-B9F244FC0D11}" type="pres">
      <dgm:prSet presAssocID="{3BF81C26-398F-4104-80DF-B727F983C5E7}" presName="textRect" presStyleLbl="revTx" presStyleIdx="4" presStyleCnt="8">
        <dgm:presLayoutVars>
          <dgm:chMax val="1"/>
          <dgm:chPref val="1"/>
        </dgm:presLayoutVars>
      </dgm:prSet>
      <dgm:spPr/>
    </dgm:pt>
    <dgm:pt modelId="{E43958F1-7110-4B12-8FDB-493F39552BF5}" type="pres">
      <dgm:prSet presAssocID="{95C5BF6B-BE30-4B37-B015-82368706AD3A}" presName="sibTrans" presStyleCnt="0"/>
      <dgm:spPr/>
    </dgm:pt>
    <dgm:pt modelId="{7B049BF9-7F61-426D-AB21-402A40983940}" type="pres">
      <dgm:prSet presAssocID="{B26C2DEB-0D68-421A-9F55-042DBBA205F9}" presName="compNode" presStyleCnt="0"/>
      <dgm:spPr/>
    </dgm:pt>
    <dgm:pt modelId="{6FA92226-E45C-429D-99B6-C1F643D3768A}" type="pres">
      <dgm:prSet presAssocID="{B26C2DEB-0D68-421A-9F55-042DBBA205F9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beat"/>
        </a:ext>
      </dgm:extLst>
    </dgm:pt>
    <dgm:pt modelId="{8DD5C071-9AB4-4C7D-BEB9-2EC382154E76}" type="pres">
      <dgm:prSet presAssocID="{B26C2DEB-0D68-421A-9F55-042DBBA205F9}" presName="spaceRect" presStyleCnt="0"/>
      <dgm:spPr/>
    </dgm:pt>
    <dgm:pt modelId="{F3D837CF-D265-4287-BC94-A87EFB591D16}" type="pres">
      <dgm:prSet presAssocID="{B26C2DEB-0D68-421A-9F55-042DBBA205F9}" presName="textRect" presStyleLbl="revTx" presStyleIdx="5" presStyleCnt="8">
        <dgm:presLayoutVars>
          <dgm:chMax val="1"/>
          <dgm:chPref val="1"/>
        </dgm:presLayoutVars>
      </dgm:prSet>
      <dgm:spPr/>
    </dgm:pt>
    <dgm:pt modelId="{DE57F12C-4AB6-45E5-B5E7-E53B7A10510F}" type="pres">
      <dgm:prSet presAssocID="{E7E59397-1CE0-407D-BBB8-217B9C8AE177}" presName="sibTrans" presStyleCnt="0"/>
      <dgm:spPr/>
    </dgm:pt>
    <dgm:pt modelId="{9C5C20FC-9261-4498-B67F-696D1E28C759}" type="pres">
      <dgm:prSet presAssocID="{4EE7C325-4920-4D2B-AEA1-6598BE610CEA}" presName="compNode" presStyleCnt="0"/>
      <dgm:spPr/>
    </dgm:pt>
    <dgm:pt modelId="{0A2DC43E-593E-4895-AEE1-2A33CDADA353}" type="pres">
      <dgm:prSet presAssocID="{4EE7C325-4920-4D2B-AEA1-6598BE610CEA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ying Face with Solid Fill"/>
        </a:ext>
      </dgm:extLst>
    </dgm:pt>
    <dgm:pt modelId="{E6F7A09D-B1A0-4585-89D6-97FFD043C2D9}" type="pres">
      <dgm:prSet presAssocID="{4EE7C325-4920-4D2B-AEA1-6598BE610CEA}" presName="spaceRect" presStyleCnt="0"/>
      <dgm:spPr/>
    </dgm:pt>
    <dgm:pt modelId="{2050E175-F70A-41DE-B96D-7E4624994CC5}" type="pres">
      <dgm:prSet presAssocID="{4EE7C325-4920-4D2B-AEA1-6598BE610CEA}" presName="textRect" presStyleLbl="revTx" presStyleIdx="6" presStyleCnt="8">
        <dgm:presLayoutVars>
          <dgm:chMax val="1"/>
          <dgm:chPref val="1"/>
        </dgm:presLayoutVars>
      </dgm:prSet>
      <dgm:spPr/>
    </dgm:pt>
    <dgm:pt modelId="{8AA93DB3-4568-4A5F-9563-A979E8E0D899}" type="pres">
      <dgm:prSet presAssocID="{D886227D-A61A-4570-924D-BFBC3EB358A3}" presName="sibTrans" presStyleCnt="0"/>
      <dgm:spPr/>
    </dgm:pt>
    <dgm:pt modelId="{E202AF5A-B4F3-4781-8E6F-18C9C75DB795}" type="pres">
      <dgm:prSet presAssocID="{F3A2137F-E516-4D26-8414-44ED35166F36}" presName="compNode" presStyleCnt="0"/>
      <dgm:spPr/>
    </dgm:pt>
    <dgm:pt modelId="{4C59A65F-5880-43DB-9E1A-355CB738A134}" type="pres">
      <dgm:prSet presAssocID="{F3A2137F-E516-4D26-8414-44ED35166F36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4AAFE167-9460-4630-83E8-1B399B11BB4C}" type="pres">
      <dgm:prSet presAssocID="{F3A2137F-E516-4D26-8414-44ED35166F36}" presName="spaceRect" presStyleCnt="0"/>
      <dgm:spPr/>
    </dgm:pt>
    <dgm:pt modelId="{E449B5FB-32E4-473D-9697-A8656F41F979}" type="pres">
      <dgm:prSet presAssocID="{F3A2137F-E516-4D26-8414-44ED35166F36}" presName="textRect" presStyleLbl="revTx" presStyleIdx="7" presStyleCnt="8">
        <dgm:presLayoutVars>
          <dgm:chMax val="1"/>
          <dgm:chPref val="1"/>
        </dgm:presLayoutVars>
      </dgm:prSet>
      <dgm:spPr/>
    </dgm:pt>
  </dgm:ptLst>
  <dgm:cxnLst>
    <dgm:cxn modelId="{82A00212-6F7D-4CCB-84DE-88EEF18B10DF}" srcId="{8168B45D-3BD3-47C7-ACFA-579FEB6BD7AB}" destId="{DBE94CA5-3442-496F-91BA-DD831DFDFC94}" srcOrd="0" destOrd="0" parTransId="{36B20436-1A58-4344-96BF-0C067EA79ADB}" sibTransId="{E1927917-EEF6-4200-AEA8-64D4997F870B}"/>
    <dgm:cxn modelId="{2203CC1C-A9EF-4B0D-8F31-DAEEB18AC969}" type="presOf" srcId="{B26C2DEB-0D68-421A-9F55-042DBBA205F9}" destId="{F3D837CF-D265-4287-BC94-A87EFB591D16}" srcOrd="0" destOrd="0" presId="urn:microsoft.com/office/officeart/2018/2/layout/IconLabelList"/>
    <dgm:cxn modelId="{8EA00637-B9C2-4417-AC49-6F2BF29759AD}" type="presOf" srcId="{00C9E934-FE24-4405-9983-5CE5ABD25A38}" destId="{47EC800E-4511-4619-B45A-BDBF57CCE9C9}" srcOrd="0" destOrd="0" presId="urn:microsoft.com/office/officeart/2018/2/layout/IconLabelList"/>
    <dgm:cxn modelId="{428EA538-11E6-4FA9-AF5C-BB23D88A3C13}" type="presOf" srcId="{C0E2ED03-5861-45AF-BF07-C31B0B22525F}" destId="{03A86D4A-01BF-4275-8BF9-94EA95E4940D}" srcOrd="0" destOrd="0" presId="urn:microsoft.com/office/officeart/2018/2/layout/IconLabelList"/>
    <dgm:cxn modelId="{C13A713F-4904-4DEF-B442-F48302C730A8}" type="presOf" srcId="{4EE7C325-4920-4D2B-AEA1-6598BE610CEA}" destId="{2050E175-F70A-41DE-B96D-7E4624994CC5}" srcOrd="0" destOrd="0" presId="urn:microsoft.com/office/officeart/2018/2/layout/IconLabelList"/>
    <dgm:cxn modelId="{E0871166-5690-4E09-B013-9B118F73DD12}" srcId="{8168B45D-3BD3-47C7-ACFA-579FEB6BD7AB}" destId="{B26C2DEB-0D68-421A-9F55-042DBBA205F9}" srcOrd="5" destOrd="0" parTransId="{695591B8-6E5C-4897-86FD-8AA98AD4578A}" sibTransId="{E7E59397-1CE0-407D-BBB8-217B9C8AE177}"/>
    <dgm:cxn modelId="{8277D44D-64B1-4BDE-BBD6-07B5977A9E5B}" type="presOf" srcId="{7686BA9B-754C-4E95-BDEE-96235FFA5A5D}" destId="{2A4CF3DD-2D43-4EB6-B0FB-FAB8ABA39EB4}" srcOrd="0" destOrd="0" presId="urn:microsoft.com/office/officeart/2018/2/layout/IconLabelList"/>
    <dgm:cxn modelId="{236D0572-713B-4536-A0BE-B261724F2327}" srcId="{8168B45D-3BD3-47C7-ACFA-579FEB6BD7AB}" destId="{F3A2137F-E516-4D26-8414-44ED35166F36}" srcOrd="7" destOrd="0" parTransId="{594D9A53-6793-4C85-B1F5-712DC64B7CBC}" sibTransId="{12033A89-6470-45A8-8BC6-6BDB3A66AEAD}"/>
    <dgm:cxn modelId="{D0B9FB56-9771-47F4-847E-90F98ED12B6C}" srcId="{8168B45D-3BD3-47C7-ACFA-579FEB6BD7AB}" destId="{4EE7C325-4920-4D2B-AEA1-6598BE610CEA}" srcOrd="6" destOrd="0" parTransId="{5DD37A86-9830-4363-8622-076A9C8DAE04}" sibTransId="{D886227D-A61A-4570-924D-BFBC3EB358A3}"/>
    <dgm:cxn modelId="{6566F67D-0B34-4922-A59C-6CA81B6A099E}" srcId="{8168B45D-3BD3-47C7-ACFA-579FEB6BD7AB}" destId="{C0E2ED03-5861-45AF-BF07-C31B0B22525F}" srcOrd="1" destOrd="0" parTransId="{A062C44F-A176-4FDE-9CEA-6BBD67C0E823}" sibTransId="{D2AC439F-A25B-4DB8-B6A8-BEFEE7C07222}"/>
    <dgm:cxn modelId="{D19E49B2-308D-40E1-93F3-D74DA6334438}" type="presOf" srcId="{8168B45D-3BD3-47C7-ACFA-579FEB6BD7AB}" destId="{63E2C0D9-45E4-41FC-85FF-5FA7ABB2C385}" srcOrd="0" destOrd="0" presId="urn:microsoft.com/office/officeart/2018/2/layout/IconLabelList"/>
    <dgm:cxn modelId="{2C914DB4-2ADD-40C7-B507-E3C60900F433}" type="presOf" srcId="{F3A2137F-E516-4D26-8414-44ED35166F36}" destId="{E449B5FB-32E4-473D-9697-A8656F41F979}" srcOrd="0" destOrd="0" presId="urn:microsoft.com/office/officeart/2018/2/layout/IconLabelList"/>
    <dgm:cxn modelId="{B38C96C9-E64A-413C-A157-432BCBEA9BB0}" type="presOf" srcId="{DBE94CA5-3442-496F-91BA-DD831DFDFC94}" destId="{6DD3125B-E3E9-43D9-8D69-3388E780615A}" srcOrd="0" destOrd="0" presId="urn:microsoft.com/office/officeart/2018/2/layout/IconLabelList"/>
    <dgm:cxn modelId="{61958FDF-0D58-4EAD-BB42-C43012DEEC6E}" srcId="{8168B45D-3BD3-47C7-ACFA-579FEB6BD7AB}" destId="{7686BA9B-754C-4E95-BDEE-96235FFA5A5D}" srcOrd="3" destOrd="0" parTransId="{C9A0E162-5BC5-44E7-B63F-EB1F08013D88}" sibTransId="{DF1CF03C-7F8B-487A-87E4-A2549F44ECCF}"/>
    <dgm:cxn modelId="{FAF207E5-DE38-4E63-81B7-C5E78261D55F}" srcId="{8168B45D-3BD3-47C7-ACFA-579FEB6BD7AB}" destId="{3BF81C26-398F-4104-80DF-B727F983C5E7}" srcOrd="4" destOrd="0" parTransId="{43E99180-0665-4C75-A561-6CE00DB484C1}" sibTransId="{95C5BF6B-BE30-4B37-B015-82368706AD3A}"/>
    <dgm:cxn modelId="{27A0C2EE-6AEB-4E6F-AE7F-FE6BA83A7241}" type="presOf" srcId="{3BF81C26-398F-4104-80DF-B727F983C5E7}" destId="{AAD50CAB-613E-44EE-8A30-B9F244FC0D11}" srcOrd="0" destOrd="0" presId="urn:microsoft.com/office/officeart/2018/2/layout/IconLabelList"/>
    <dgm:cxn modelId="{BA64E5F7-29A7-4FD2-9720-1C71626E77A3}" srcId="{8168B45D-3BD3-47C7-ACFA-579FEB6BD7AB}" destId="{00C9E934-FE24-4405-9983-5CE5ABD25A38}" srcOrd="2" destOrd="0" parTransId="{7A41A42C-C4C5-46ED-873F-76E79FE98E6F}" sibTransId="{43A88022-42D9-425A-B5D0-24E410E9E365}"/>
    <dgm:cxn modelId="{B1BDD280-1CC9-44B2-892D-2AAAE0B090AC}" type="presParOf" srcId="{63E2C0D9-45E4-41FC-85FF-5FA7ABB2C385}" destId="{3D3970CC-B9F1-4E21-9E15-39A5BA785843}" srcOrd="0" destOrd="0" presId="urn:microsoft.com/office/officeart/2018/2/layout/IconLabelList"/>
    <dgm:cxn modelId="{0463BA3C-B6FD-41EA-B563-2E2D98FB89D7}" type="presParOf" srcId="{3D3970CC-B9F1-4E21-9E15-39A5BA785843}" destId="{0F8AC9F8-564D-4BEC-864E-3A76DAE47A17}" srcOrd="0" destOrd="0" presId="urn:microsoft.com/office/officeart/2018/2/layout/IconLabelList"/>
    <dgm:cxn modelId="{CA9EB933-A7A8-465E-9026-3A2E1CC8AB7D}" type="presParOf" srcId="{3D3970CC-B9F1-4E21-9E15-39A5BA785843}" destId="{91DE9E09-963E-4F4D-A5FD-9CE8AD00E17E}" srcOrd="1" destOrd="0" presId="urn:microsoft.com/office/officeart/2018/2/layout/IconLabelList"/>
    <dgm:cxn modelId="{FCF27822-0FF5-4055-95FF-E7F78E2F8317}" type="presParOf" srcId="{3D3970CC-B9F1-4E21-9E15-39A5BA785843}" destId="{6DD3125B-E3E9-43D9-8D69-3388E780615A}" srcOrd="2" destOrd="0" presId="urn:microsoft.com/office/officeart/2018/2/layout/IconLabelList"/>
    <dgm:cxn modelId="{3646E4F7-EACF-4747-9ABE-8507B21247D3}" type="presParOf" srcId="{63E2C0D9-45E4-41FC-85FF-5FA7ABB2C385}" destId="{E4E81928-57F4-4F6F-8FA6-4983FDF35D3E}" srcOrd="1" destOrd="0" presId="urn:microsoft.com/office/officeart/2018/2/layout/IconLabelList"/>
    <dgm:cxn modelId="{27B23142-744B-4B10-8300-32E2BE7F52AA}" type="presParOf" srcId="{63E2C0D9-45E4-41FC-85FF-5FA7ABB2C385}" destId="{038D84DB-90DF-44C5-884D-5842783516F3}" srcOrd="2" destOrd="0" presId="urn:microsoft.com/office/officeart/2018/2/layout/IconLabelList"/>
    <dgm:cxn modelId="{16AC72AD-9669-4175-A7AA-8539666B4416}" type="presParOf" srcId="{038D84DB-90DF-44C5-884D-5842783516F3}" destId="{F45A9820-2080-4347-9CB1-F005256C9CD8}" srcOrd="0" destOrd="0" presId="urn:microsoft.com/office/officeart/2018/2/layout/IconLabelList"/>
    <dgm:cxn modelId="{842EA9C7-8368-412A-B144-728E93FAF994}" type="presParOf" srcId="{038D84DB-90DF-44C5-884D-5842783516F3}" destId="{2F9DC8A5-A1DA-430D-8D81-8DD8AA574987}" srcOrd="1" destOrd="0" presId="urn:microsoft.com/office/officeart/2018/2/layout/IconLabelList"/>
    <dgm:cxn modelId="{67AE9B73-F8BB-44F6-B478-03E84B4224BF}" type="presParOf" srcId="{038D84DB-90DF-44C5-884D-5842783516F3}" destId="{03A86D4A-01BF-4275-8BF9-94EA95E4940D}" srcOrd="2" destOrd="0" presId="urn:microsoft.com/office/officeart/2018/2/layout/IconLabelList"/>
    <dgm:cxn modelId="{3D6A10CB-4561-47A8-8644-31BB9EEA18FA}" type="presParOf" srcId="{63E2C0D9-45E4-41FC-85FF-5FA7ABB2C385}" destId="{879FCC16-FD0B-4A4B-9AAD-890E87D0F666}" srcOrd="3" destOrd="0" presId="urn:microsoft.com/office/officeart/2018/2/layout/IconLabelList"/>
    <dgm:cxn modelId="{64D569AC-616C-4620-A6A0-E3187E08BBE3}" type="presParOf" srcId="{63E2C0D9-45E4-41FC-85FF-5FA7ABB2C385}" destId="{17EA68BC-C0FF-4778-923C-3F433CF2D0B6}" srcOrd="4" destOrd="0" presId="urn:microsoft.com/office/officeart/2018/2/layout/IconLabelList"/>
    <dgm:cxn modelId="{787C016D-888B-4E35-B96C-30ECD1A28D95}" type="presParOf" srcId="{17EA68BC-C0FF-4778-923C-3F433CF2D0B6}" destId="{102B56A6-55DC-4BA0-91CA-C98AFFD45294}" srcOrd="0" destOrd="0" presId="urn:microsoft.com/office/officeart/2018/2/layout/IconLabelList"/>
    <dgm:cxn modelId="{249A39E2-912E-4FB0-AD08-2DC449AB8CBB}" type="presParOf" srcId="{17EA68BC-C0FF-4778-923C-3F433CF2D0B6}" destId="{12050D9C-BED7-4FB7-AC6E-FAC2633441E7}" srcOrd="1" destOrd="0" presId="urn:microsoft.com/office/officeart/2018/2/layout/IconLabelList"/>
    <dgm:cxn modelId="{312BE74B-03C6-43B9-A907-B65C45513AE2}" type="presParOf" srcId="{17EA68BC-C0FF-4778-923C-3F433CF2D0B6}" destId="{47EC800E-4511-4619-B45A-BDBF57CCE9C9}" srcOrd="2" destOrd="0" presId="urn:microsoft.com/office/officeart/2018/2/layout/IconLabelList"/>
    <dgm:cxn modelId="{B0B3EE31-8564-4655-BD9C-0679AA64FCC1}" type="presParOf" srcId="{63E2C0D9-45E4-41FC-85FF-5FA7ABB2C385}" destId="{3DBE1188-2CDF-4AFA-A8F0-867BB91A6B47}" srcOrd="5" destOrd="0" presId="urn:microsoft.com/office/officeart/2018/2/layout/IconLabelList"/>
    <dgm:cxn modelId="{4087FBD1-D27E-4AF4-AF01-23E581BBCF54}" type="presParOf" srcId="{63E2C0D9-45E4-41FC-85FF-5FA7ABB2C385}" destId="{62C76D0D-4A17-451D-BA14-0A4A4F87589B}" srcOrd="6" destOrd="0" presId="urn:microsoft.com/office/officeart/2018/2/layout/IconLabelList"/>
    <dgm:cxn modelId="{68DC4E33-6DD9-4E83-9E84-35BD241B66E0}" type="presParOf" srcId="{62C76D0D-4A17-451D-BA14-0A4A4F87589B}" destId="{0598B463-90A4-4F2A-962A-03A77B74AE05}" srcOrd="0" destOrd="0" presId="urn:microsoft.com/office/officeart/2018/2/layout/IconLabelList"/>
    <dgm:cxn modelId="{9C4171E1-ADB8-483E-8587-70A52B6FD01E}" type="presParOf" srcId="{62C76D0D-4A17-451D-BA14-0A4A4F87589B}" destId="{205B7172-E253-462E-8D8F-15073D31F10C}" srcOrd="1" destOrd="0" presId="urn:microsoft.com/office/officeart/2018/2/layout/IconLabelList"/>
    <dgm:cxn modelId="{BB3ED110-E173-4772-AAA8-493DEC29A3B3}" type="presParOf" srcId="{62C76D0D-4A17-451D-BA14-0A4A4F87589B}" destId="{2A4CF3DD-2D43-4EB6-B0FB-FAB8ABA39EB4}" srcOrd="2" destOrd="0" presId="urn:microsoft.com/office/officeart/2018/2/layout/IconLabelList"/>
    <dgm:cxn modelId="{AD14DF6E-C213-4AA9-A678-CD568E2D2483}" type="presParOf" srcId="{63E2C0D9-45E4-41FC-85FF-5FA7ABB2C385}" destId="{51DC3315-7DC0-400B-91E7-3DE2845984D5}" srcOrd="7" destOrd="0" presId="urn:microsoft.com/office/officeart/2018/2/layout/IconLabelList"/>
    <dgm:cxn modelId="{2A755943-0745-4F56-985B-A90BB4FE6CB1}" type="presParOf" srcId="{63E2C0D9-45E4-41FC-85FF-5FA7ABB2C385}" destId="{31ED6AFA-4A75-4243-A6A0-EF8C0A697C01}" srcOrd="8" destOrd="0" presId="urn:microsoft.com/office/officeart/2018/2/layout/IconLabelList"/>
    <dgm:cxn modelId="{0764C5CB-5835-4EB1-A7A9-760FFB12C718}" type="presParOf" srcId="{31ED6AFA-4A75-4243-A6A0-EF8C0A697C01}" destId="{854D8602-85D3-4EA6-9B5F-F9E4969ACD08}" srcOrd="0" destOrd="0" presId="urn:microsoft.com/office/officeart/2018/2/layout/IconLabelList"/>
    <dgm:cxn modelId="{A91232B5-3BF8-45E0-9BB7-929BCD479999}" type="presParOf" srcId="{31ED6AFA-4A75-4243-A6A0-EF8C0A697C01}" destId="{8257C749-7FD7-4B1E-AB33-32BDCE438E1B}" srcOrd="1" destOrd="0" presId="urn:microsoft.com/office/officeart/2018/2/layout/IconLabelList"/>
    <dgm:cxn modelId="{2EA6466D-E96A-48F0-916C-21B21064F324}" type="presParOf" srcId="{31ED6AFA-4A75-4243-A6A0-EF8C0A697C01}" destId="{AAD50CAB-613E-44EE-8A30-B9F244FC0D11}" srcOrd="2" destOrd="0" presId="urn:microsoft.com/office/officeart/2018/2/layout/IconLabelList"/>
    <dgm:cxn modelId="{913D6D07-E151-414B-808A-F9D8F5300083}" type="presParOf" srcId="{63E2C0D9-45E4-41FC-85FF-5FA7ABB2C385}" destId="{E43958F1-7110-4B12-8FDB-493F39552BF5}" srcOrd="9" destOrd="0" presId="urn:microsoft.com/office/officeart/2018/2/layout/IconLabelList"/>
    <dgm:cxn modelId="{6B170412-9CCF-4851-A939-BB48C2508BA2}" type="presParOf" srcId="{63E2C0D9-45E4-41FC-85FF-5FA7ABB2C385}" destId="{7B049BF9-7F61-426D-AB21-402A40983940}" srcOrd="10" destOrd="0" presId="urn:microsoft.com/office/officeart/2018/2/layout/IconLabelList"/>
    <dgm:cxn modelId="{E6573ED2-A39C-4EDD-9EAB-1B45E509FA95}" type="presParOf" srcId="{7B049BF9-7F61-426D-AB21-402A40983940}" destId="{6FA92226-E45C-429D-99B6-C1F643D3768A}" srcOrd="0" destOrd="0" presId="urn:microsoft.com/office/officeart/2018/2/layout/IconLabelList"/>
    <dgm:cxn modelId="{7C7B089D-43BE-4A3E-8D84-0D2EFA39F4BB}" type="presParOf" srcId="{7B049BF9-7F61-426D-AB21-402A40983940}" destId="{8DD5C071-9AB4-4C7D-BEB9-2EC382154E76}" srcOrd="1" destOrd="0" presId="urn:microsoft.com/office/officeart/2018/2/layout/IconLabelList"/>
    <dgm:cxn modelId="{4940476C-3BB4-49B3-91D6-0C83E6237D0F}" type="presParOf" srcId="{7B049BF9-7F61-426D-AB21-402A40983940}" destId="{F3D837CF-D265-4287-BC94-A87EFB591D16}" srcOrd="2" destOrd="0" presId="urn:microsoft.com/office/officeart/2018/2/layout/IconLabelList"/>
    <dgm:cxn modelId="{CBBB7675-4C5C-4A13-8D6C-A4D06F42B31E}" type="presParOf" srcId="{63E2C0D9-45E4-41FC-85FF-5FA7ABB2C385}" destId="{DE57F12C-4AB6-45E5-B5E7-E53B7A10510F}" srcOrd="11" destOrd="0" presId="urn:microsoft.com/office/officeart/2018/2/layout/IconLabelList"/>
    <dgm:cxn modelId="{3FA95550-C4BE-4166-AB9E-EAF7D35373D5}" type="presParOf" srcId="{63E2C0D9-45E4-41FC-85FF-5FA7ABB2C385}" destId="{9C5C20FC-9261-4498-B67F-696D1E28C759}" srcOrd="12" destOrd="0" presId="urn:microsoft.com/office/officeart/2018/2/layout/IconLabelList"/>
    <dgm:cxn modelId="{23A2382F-0EF3-40EF-9D43-6266D8F8BCFC}" type="presParOf" srcId="{9C5C20FC-9261-4498-B67F-696D1E28C759}" destId="{0A2DC43E-593E-4895-AEE1-2A33CDADA353}" srcOrd="0" destOrd="0" presId="urn:microsoft.com/office/officeart/2018/2/layout/IconLabelList"/>
    <dgm:cxn modelId="{AB978C77-2648-4E5B-B9E5-E98A60E2D4CC}" type="presParOf" srcId="{9C5C20FC-9261-4498-B67F-696D1E28C759}" destId="{E6F7A09D-B1A0-4585-89D6-97FFD043C2D9}" srcOrd="1" destOrd="0" presId="urn:microsoft.com/office/officeart/2018/2/layout/IconLabelList"/>
    <dgm:cxn modelId="{40A17A91-2833-4D60-BC47-C1BD703D91A5}" type="presParOf" srcId="{9C5C20FC-9261-4498-B67F-696D1E28C759}" destId="{2050E175-F70A-41DE-B96D-7E4624994CC5}" srcOrd="2" destOrd="0" presId="urn:microsoft.com/office/officeart/2018/2/layout/IconLabelList"/>
    <dgm:cxn modelId="{0E5CA6ED-6A71-4D65-8AE6-EE13BDE0C297}" type="presParOf" srcId="{63E2C0D9-45E4-41FC-85FF-5FA7ABB2C385}" destId="{8AA93DB3-4568-4A5F-9563-A979E8E0D899}" srcOrd="13" destOrd="0" presId="urn:microsoft.com/office/officeart/2018/2/layout/IconLabelList"/>
    <dgm:cxn modelId="{A1223EEC-BDB1-41BE-8B8D-A62375A6F3B7}" type="presParOf" srcId="{63E2C0D9-45E4-41FC-85FF-5FA7ABB2C385}" destId="{E202AF5A-B4F3-4781-8E6F-18C9C75DB795}" srcOrd="14" destOrd="0" presId="urn:microsoft.com/office/officeart/2018/2/layout/IconLabelList"/>
    <dgm:cxn modelId="{580CEAC3-FA2F-41CD-9AA4-2CEA72174318}" type="presParOf" srcId="{E202AF5A-B4F3-4781-8E6F-18C9C75DB795}" destId="{4C59A65F-5880-43DB-9E1A-355CB738A134}" srcOrd="0" destOrd="0" presId="urn:microsoft.com/office/officeart/2018/2/layout/IconLabelList"/>
    <dgm:cxn modelId="{B0598548-DCC8-45B0-BA09-BD89EC9CC49B}" type="presParOf" srcId="{E202AF5A-B4F3-4781-8E6F-18C9C75DB795}" destId="{4AAFE167-9460-4630-83E8-1B399B11BB4C}" srcOrd="1" destOrd="0" presId="urn:microsoft.com/office/officeart/2018/2/layout/IconLabelList"/>
    <dgm:cxn modelId="{45D6F4C4-4509-4423-A978-CA7912E5C8D0}" type="presParOf" srcId="{E202AF5A-B4F3-4781-8E6F-18C9C75DB795}" destId="{E449B5FB-32E4-473D-9697-A8656F41F97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8A51B7-61CC-460B-B29F-28F7E56052AD}" type="doc">
      <dgm:prSet loTypeId="urn:microsoft.com/office/officeart/2005/8/layout/vProcess5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CB9B3C8-A148-4A41-BF7F-60D0F2BFFA5D}">
      <dgm:prSet/>
      <dgm:spPr/>
      <dgm:t>
        <a:bodyPr/>
        <a:lstStyle/>
        <a:p>
          <a:r>
            <a:rPr lang="en-US"/>
            <a:t>Marked cognitive, affective, or behavioral symptoms in response to reminders of a traumatic event</a:t>
          </a:r>
        </a:p>
      </dgm:t>
    </dgm:pt>
    <dgm:pt modelId="{68A18AAE-C029-41F7-96AB-CEDC18C6C75E}" type="parTrans" cxnId="{45EBA92C-4805-4D1B-AEA8-C49E2093508E}">
      <dgm:prSet/>
      <dgm:spPr/>
      <dgm:t>
        <a:bodyPr/>
        <a:lstStyle/>
        <a:p>
          <a:endParaRPr lang="en-US"/>
        </a:p>
      </dgm:t>
    </dgm:pt>
    <dgm:pt modelId="{5903A432-513A-406F-BD42-9F142FEE46D9}" type="sibTrans" cxnId="{45EBA92C-4805-4D1B-AEA8-C49E2093508E}">
      <dgm:prSet/>
      <dgm:spPr/>
      <dgm:t>
        <a:bodyPr/>
        <a:lstStyle/>
        <a:p>
          <a:endParaRPr lang="en-US"/>
        </a:p>
      </dgm:t>
    </dgm:pt>
    <dgm:pt modelId="{00E8BE8F-6452-42D0-AAA9-CDCD10C3CF60}">
      <dgm:prSet/>
      <dgm:spPr/>
      <dgm:t>
        <a:bodyPr/>
        <a:lstStyle/>
        <a:p>
          <a:r>
            <a:rPr lang="en-US"/>
            <a:t>Experience of severe trauma either directly or vicariously</a:t>
          </a:r>
        </a:p>
      </dgm:t>
    </dgm:pt>
    <dgm:pt modelId="{1C6134D7-A2C6-4A78-9514-FF154C97E066}" type="parTrans" cxnId="{974A2DB7-6397-4689-9BB3-2E575CE41865}">
      <dgm:prSet/>
      <dgm:spPr/>
      <dgm:t>
        <a:bodyPr/>
        <a:lstStyle/>
        <a:p>
          <a:endParaRPr lang="en-US"/>
        </a:p>
      </dgm:t>
    </dgm:pt>
    <dgm:pt modelId="{813ED1D8-B4DF-49E1-832C-90C5BF380982}" type="sibTrans" cxnId="{974A2DB7-6397-4689-9BB3-2E575CE41865}">
      <dgm:prSet/>
      <dgm:spPr/>
      <dgm:t>
        <a:bodyPr/>
        <a:lstStyle/>
        <a:p>
          <a:endParaRPr lang="en-US"/>
        </a:p>
      </dgm:t>
    </dgm:pt>
    <dgm:pt modelId="{A92BABB0-5F3A-4BA6-8E88-271F90DA460B}">
      <dgm:prSet/>
      <dgm:spPr/>
      <dgm:t>
        <a:bodyPr/>
        <a:lstStyle/>
        <a:p>
          <a:r>
            <a:rPr lang="en-US"/>
            <a:t>Recurrent experience of trauma may be present </a:t>
          </a:r>
        </a:p>
      </dgm:t>
    </dgm:pt>
    <dgm:pt modelId="{06EC1AA6-373F-4F6E-9E09-67DAAA8984CF}" type="parTrans" cxnId="{77F4497D-8559-4E3F-AB81-0A68B4614951}">
      <dgm:prSet/>
      <dgm:spPr/>
      <dgm:t>
        <a:bodyPr/>
        <a:lstStyle/>
        <a:p>
          <a:endParaRPr lang="en-US"/>
        </a:p>
      </dgm:t>
    </dgm:pt>
    <dgm:pt modelId="{69BB4E94-BE07-48B0-8891-24A04D8E3DBC}" type="sibTrans" cxnId="{77F4497D-8559-4E3F-AB81-0A68B4614951}">
      <dgm:prSet/>
      <dgm:spPr/>
      <dgm:t>
        <a:bodyPr/>
        <a:lstStyle/>
        <a:p>
          <a:endParaRPr lang="en-US"/>
        </a:p>
      </dgm:t>
    </dgm:pt>
    <dgm:pt modelId="{293209A6-48A2-490D-B319-D6A134F49A59}" type="pres">
      <dgm:prSet presAssocID="{B38A51B7-61CC-460B-B29F-28F7E56052AD}" presName="outerComposite" presStyleCnt="0">
        <dgm:presLayoutVars>
          <dgm:chMax val="5"/>
          <dgm:dir/>
          <dgm:resizeHandles val="exact"/>
        </dgm:presLayoutVars>
      </dgm:prSet>
      <dgm:spPr/>
    </dgm:pt>
    <dgm:pt modelId="{EB9CB6C9-C933-481A-874C-A76C4B160CA0}" type="pres">
      <dgm:prSet presAssocID="{B38A51B7-61CC-460B-B29F-28F7E56052AD}" presName="dummyMaxCanvas" presStyleCnt="0">
        <dgm:presLayoutVars/>
      </dgm:prSet>
      <dgm:spPr/>
    </dgm:pt>
    <dgm:pt modelId="{2C9908A9-09F0-4892-98A3-C255DF06CBDB}" type="pres">
      <dgm:prSet presAssocID="{B38A51B7-61CC-460B-B29F-28F7E56052AD}" presName="ThreeNodes_1" presStyleLbl="node1" presStyleIdx="0" presStyleCnt="3">
        <dgm:presLayoutVars>
          <dgm:bulletEnabled val="1"/>
        </dgm:presLayoutVars>
      </dgm:prSet>
      <dgm:spPr/>
    </dgm:pt>
    <dgm:pt modelId="{94111FD5-6205-441A-90F5-E54345095430}" type="pres">
      <dgm:prSet presAssocID="{B38A51B7-61CC-460B-B29F-28F7E56052AD}" presName="ThreeNodes_2" presStyleLbl="node1" presStyleIdx="1" presStyleCnt="3">
        <dgm:presLayoutVars>
          <dgm:bulletEnabled val="1"/>
        </dgm:presLayoutVars>
      </dgm:prSet>
      <dgm:spPr/>
    </dgm:pt>
    <dgm:pt modelId="{DBB61F74-79B1-44DD-B865-20B0F838F51F}" type="pres">
      <dgm:prSet presAssocID="{B38A51B7-61CC-460B-B29F-28F7E56052AD}" presName="ThreeNodes_3" presStyleLbl="node1" presStyleIdx="2" presStyleCnt="3">
        <dgm:presLayoutVars>
          <dgm:bulletEnabled val="1"/>
        </dgm:presLayoutVars>
      </dgm:prSet>
      <dgm:spPr/>
    </dgm:pt>
    <dgm:pt modelId="{BDA1910A-A9E0-4103-8A9A-9FDCFB750180}" type="pres">
      <dgm:prSet presAssocID="{B38A51B7-61CC-460B-B29F-28F7E56052AD}" presName="ThreeConn_1-2" presStyleLbl="fgAccFollowNode1" presStyleIdx="0" presStyleCnt="2">
        <dgm:presLayoutVars>
          <dgm:bulletEnabled val="1"/>
        </dgm:presLayoutVars>
      </dgm:prSet>
      <dgm:spPr/>
    </dgm:pt>
    <dgm:pt modelId="{4DA6B29A-0845-430E-BBC1-510E1D8E110E}" type="pres">
      <dgm:prSet presAssocID="{B38A51B7-61CC-460B-B29F-28F7E56052AD}" presName="ThreeConn_2-3" presStyleLbl="fgAccFollowNode1" presStyleIdx="1" presStyleCnt="2">
        <dgm:presLayoutVars>
          <dgm:bulletEnabled val="1"/>
        </dgm:presLayoutVars>
      </dgm:prSet>
      <dgm:spPr/>
    </dgm:pt>
    <dgm:pt modelId="{28C8340B-14CF-420C-B71F-3F14E26B9508}" type="pres">
      <dgm:prSet presAssocID="{B38A51B7-61CC-460B-B29F-28F7E56052AD}" presName="ThreeNodes_1_text" presStyleLbl="node1" presStyleIdx="2" presStyleCnt="3">
        <dgm:presLayoutVars>
          <dgm:bulletEnabled val="1"/>
        </dgm:presLayoutVars>
      </dgm:prSet>
      <dgm:spPr/>
    </dgm:pt>
    <dgm:pt modelId="{840C346C-FE70-4889-8B43-6A6BE96B5FBF}" type="pres">
      <dgm:prSet presAssocID="{B38A51B7-61CC-460B-B29F-28F7E56052AD}" presName="ThreeNodes_2_text" presStyleLbl="node1" presStyleIdx="2" presStyleCnt="3">
        <dgm:presLayoutVars>
          <dgm:bulletEnabled val="1"/>
        </dgm:presLayoutVars>
      </dgm:prSet>
      <dgm:spPr/>
    </dgm:pt>
    <dgm:pt modelId="{44512755-0778-4C32-8A96-7D6E749EF950}" type="pres">
      <dgm:prSet presAssocID="{B38A51B7-61CC-460B-B29F-28F7E56052AD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65E4BC16-041D-4CBD-9B19-A810F6F9E0CC}" type="presOf" srcId="{5903A432-513A-406F-BD42-9F142FEE46D9}" destId="{BDA1910A-A9E0-4103-8A9A-9FDCFB750180}" srcOrd="0" destOrd="0" presId="urn:microsoft.com/office/officeart/2005/8/layout/vProcess5"/>
    <dgm:cxn modelId="{45EBA92C-4805-4D1B-AEA8-C49E2093508E}" srcId="{B38A51B7-61CC-460B-B29F-28F7E56052AD}" destId="{8CB9B3C8-A148-4A41-BF7F-60D0F2BFFA5D}" srcOrd="0" destOrd="0" parTransId="{68A18AAE-C029-41F7-96AB-CEDC18C6C75E}" sibTransId="{5903A432-513A-406F-BD42-9F142FEE46D9}"/>
    <dgm:cxn modelId="{309A3434-F8DE-487B-AF7E-9DE46CD91CBB}" type="presOf" srcId="{00E8BE8F-6452-42D0-AAA9-CDCD10C3CF60}" destId="{840C346C-FE70-4889-8B43-6A6BE96B5FBF}" srcOrd="1" destOrd="0" presId="urn:microsoft.com/office/officeart/2005/8/layout/vProcess5"/>
    <dgm:cxn modelId="{0F2EEA38-0AB8-4584-B7AD-58DA4855960E}" type="presOf" srcId="{8CB9B3C8-A148-4A41-BF7F-60D0F2BFFA5D}" destId="{2C9908A9-09F0-4892-98A3-C255DF06CBDB}" srcOrd="0" destOrd="0" presId="urn:microsoft.com/office/officeart/2005/8/layout/vProcess5"/>
    <dgm:cxn modelId="{6F8DCC4E-7EF1-4B71-B13C-A2C659FF4580}" type="presOf" srcId="{813ED1D8-B4DF-49E1-832C-90C5BF380982}" destId="{4DA6B29A-0845-430E-BBC1-510E1D8E110E}" srcOrd="0" destOrd="0" presId="urn:microsoft.com/office/officeart/2005/8/layout/vProcess5"/>
    <dgm:cxn modelId="{12265F58-4DC3-4695-ADE6-3EE1A446E1A1}" type="presOf" srcId="{00E8BE8F-6452-42D0-AAA9-CDCD10C3CF60}" destId="{94111FD5-6205-441A-90F5-E54345095430}" srcOrd="0" destOrd="0" presId="urn:microsoft.com/office/officeart/2005/8/layout/vProcess5"/>
    <dgm:cxn modelId="{77F4497D-8559-4E3F-AB81-0A68B4614951}" srcId="{B38A51B7-61CC-460B-B29F-28F7E56052AD}" destId="{A92BABB0-5F3A-4BA6-8E88-271F90DA460B}" srcOrd="2" destOrd="0" parTransId="{06EC1AA6-373F-4F6E-9E09-67DAAA8984CF}" sibTransId="{69BB4E94-BE07-48B0-8891-24A04D8E3DBC}"/>
    <dgm:cxn modelId="{3B0D4293-2460-4D9B-94C5-0DBA99C47D6A}" type="presOf" srcId="{8CB9B3C8-A148-4A41-BF7F-60D0F2BFFA5D}" destId="{28C8340B-14CF-420C-B71F-3F14E26B9508}" srcOrd="1" destOrd="0" presId="urn:microsoft.com/office/officeart/2005/8/layout/vProcess5"/>
    <dgm:cxn modelId="{68076D9F-2632-494D-9AD1-75842B4091D9}" type="presOf" srcId="{A92BABB0-5F3A-4BA6-8E88-271F90DA460B}" destId="{44512755-0778-4C32-8A96-7D6E749EF950}" srcOrd="1" destOrd="0" presId="urn:microsoft.com/office/officeart/2005/8/layout/vProcess5"/>
    <dgm:cxn modelId="{07188DA9-D736-440C-81E1-50583DEC2780}" type="presOf" srcId="{B38A51B7-61CC-460B-B29F-28F7E56052AD}" destId="{293209A6-48A2-490D-B319-D6A134F49A59}" srcOrd="0" destOrd="0" presId="urn:microsoft.com/office/officeart/2005/8/layout/vProcess5"/>
    <dgm:cxn modelId="{14F7CCB1-2C2C-4D11-8CB3-4FE86E04D6FA}" type="presOf" srcId="{A92BABB0-5F3A-4BA6-8E88-271F90DA460B}" destId="{DBB61F74-79B1-44DD-B865-20B0F838F51F}" srcOrd="0" destOrd="0" presId="urn:microsoft.com/office/officeart/2005/8/layout/vProcess5"/>
    <dgm:cxn modelId="{974A2DB7-6397-4689-9BB3-2E575CE41865}" srcId="{B38A51B7-61CC-460B-B29F-28F7E56052AD}" destId="{00E8BE8F-6452-42D0-AAA9-CDCD10C3CF60}" srcOrd="1" destOrd="0" parTransId="{1C6134D7-A2C6-4A78-9514-FF154C97E066}" sibTransId="{813ED1D8-B4DF-49E1-832C-90C5BF380982}"/>
    <dgm:cxn modelId="{01A7C0BA-278C-4508-B53B-3A140A5E21C8}" type="presParOf" srcId="{293209A6-48A2-490D-B319-D6A134F49A59}" destId="{EB9CB6C9-C933-481A-874C-A76C4B160CA0}" srcOrd="0" destOrd="0" presId="urn:microsoft.com/office/officeart/2005/8/layout/vProcess5"/>
    <dgm:cxn modelId="{6F80BDB1-BB6D-4E9C-8375-1AC6112A0CB7}" type="presParOf" srcId="{293209A6-48A2-490D-B319-D6A134F49A59}" destId="{2C9908A9-09F0-4892-98A3-C255DF06CBDB}" srcOrd="1" destOrd="0" presId="urn:microsoft.com/office/officeart/2005/8/layout/vProcess5"/>
    <dgm:cxn modelId="{9423A32F-4D38-47AD-8989-2A868D3C0C61}" type="presParOf" srcId="{293209A6-48A2-490D-B319-D6A134F49A59}" destId="{94111FD5-6205-441A-90F5-E54345095430}" srcOrd="2" destOrd="0" presId="urn:microsoft.com/office/officeart/2005/8/layout/vProcess5"/>
    <dgm:cxn modelId="{1A7DD1F5-F0EB-4C51-A211-B9BDDEAE18D4}" type="presParOf" srcId="{293209A6-48A2-490D-B319-D6A134F49A59}" destId="{DBB61F74-79B1-44DD-B865-20B0F838F51F}" srcOrd="3" destOrd="0" presId="urn:microsoft.com/office/officeart/2005/8/layout/vProcess5"/>
    <dgm:cxn modelId="{9805465F-E06E-4273-B20E-861290678942}" type="presParOf" srcId="{293209A6-48A2-490D-B319-D6A134F49A59}" destId="{BDA1910A-A9E0-4103-8A9A-9FDCFB750180}" srcOrd="4" destOrd="0" presId="urn:microsoft.com/office/officeart/2005/8/layout/vProcess5"/>
    <dgm:cxn modelId="{3C2FC450-5339-4D86-BAB9-16E1726CDE8C}" type="presParOf" srcId="{293209A6-48A2-490D-B319-D6A134F49A59}" destId="{4DA6B29A-0845-430E-BBC1-510E1D8E110E}" srcOrd="5" destOrd="0" presId="urn:microsoft.com/office/officeart/2005/8/layout/vProcess5"/>
    <dgm:cxn modelId="{ABE4FEA6-7760-4D39-8782-6978C1EC0B44}" type="presParOf" srcId="{293209A6-48A2-490D-B319-D6A134F49A59}" destId="{28C8340B-14CF-420C-B71F-3F14E26B9508}" srcOrd="6" destOrd="0" presId="urn:microsoft.com/office/officeart/2005/8/layout/vProcess5"/>
    <dgm:cxn modelId="{7F9DB7D4-F9A2-43B3-A2B1-619BAA35F7BA}" type="presParOf" srcId="{293209A6-48A2-490D-B319-D6A134F49A59}" destId="{840C346C-FE70-4889-8B43-6A6BE96B5FBF}" srcOrd="7" destOrd="0" presId="urn:microsoft.com/office/officeart/2005/8/layout/vProcess5"/>
    <dgm:cxn modelId="{8F9A0FF7-06AB-4A80-B683-79D44C268F05}" type="presParOf" srcId="{293209A6-48A2-490D-B319-D6A134F49A59}" destId="{44512755-0778-4C32-8A96-7D6E749EF950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4C3EFE-5A45-4A46-BA83-B1B85B28035D}">
      <dsp:nvSpPr>
        <dsp:cNvPr id="0" name=""/>
        <dsp:cNvSpPr/>
      </dsp:nvSpPr>
      <dsp:spPr>
        <a:xfrm>
          <a:off x="0" y="1404"/>
          <a:ext cx="2808563" cy="168513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Neurodevelopmental disorder characterized by significant symptoms of inattention and/or hyperactivity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Inattention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Hyperactivity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Impulsivity</a:t>
          </a:r>
        </a:p>
      </dsp:txBody>
      <dsp:txXfrm>
        <a:off x="0" y="1404"/>
        <a:ext cx="2808563" cy="1685138"/>
      </dsp:txXfrm>
    </dsp:sp>
    <dsp:sp modelId="{43E6CD7D-8F44-4548-AFDB-84E6417999F9}">
      <dsp:nvSpPr>
        <dsp:cNvPr id="0" name=""/>
        <dsp:cNvSpPr/>
      </dsp:nvSpPr>
      <dsp:spPr>
        <a:xfrm>
          <a:off x="3089420" y="1404"/>
          <a:ext cx="2808563" cy="168513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Hyperactive type disproportionally diagnosed in boys</a:t>
          </a:r>
        </a:p>
      </dsp:txBody>
      <dsp:txXfrm>
        <a:off x="3089420" y="1404"/>
        <a:ext cx="2808563" cy="1685138"/>
      </dsp:txXfrm>
    </dsp:sp>
    <dsp:sp modelId="{5FC8E71E-65D6-450A-AF05-A09DEDFF5CCA}">
      <dsp:nvSpPr>
        <dsp:cNvPr id="0" name=""/>
        <dsp:cNvSpPr/>
      </dsp:nvSpPr>
      <dsp:spPr>
        <a:xfrm>
          <a:off x="6178840" y="1404"/>
          <a:ext cx="2808563" cy="168513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Inattentive type disproportionally diagnosed in girls </a:t>
          </a:r>
        </a:p>
      </dsp:txBody>
      <dsp:txXfrm>
        <a:off x="6178840" y="1404"/>
        <a:ext cx="2808563" cy="1685138"/>
      </dsp:txXfrm>
    </dsp:sp>
    <dsp:sp modelId="{D3D067C1-140C-4AF7-B5E8-E2B5E35D4DD1}">
      <dsp:nvSpPr>
        <dsp:cNvPr id="0" name=""/>
        <dsp:cNvSpPr/>
      </dsp:nvSpPr>
      <dsp:spPr>
        <a:xfrm>
          <a:off x="1544710" y="1967398"/>
          <a:ext cx="2808563" cy="168513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Impede expected developmental functioning</a:t>
          </a:r>
        </a:p>
      </dsp:txBody>
      <dsp:txXfrm>
        <a:off x="1544710" y="1967398"/>
        <a:ext cx="2808563" cy="1685138"/>
      </dsp:txXfrm>
    </dsp:sp>
    <dsp:sp modelId="{BD988740-2B73-44CA-A48B-5E34B665753C}">
      <dsp:nvSpPr>
        <dsp:cNvPr id="0" name=""/>
        <dsp:cNvSpPr/>
      </dsp:nvSpPr>
      <dsp:spPr>
        <a:xfrm>
          <a:off x="4634130" y="1967398"/>
          <a:ext cx="2808563" cy="168513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"Adult ADHD" - DSM-5 specifically characterizes ADHD as a pediatric developmental disorder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Symptoms present during childhood</a:t>
          </a:r>
        </a:p>
      </dsp:txBody>
      <dsp:txXfrm>
        <a:off x="4634130" y="1967398"/>
        <a:ext cx="2808563" cy="16851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8AC9F8-564D-4BEC-864E-3A76DAE47A17}">
      <dsp:nvSpPr>
        <dsp:cNvPr id="0" name=""/>
        <dsp:cNvSpPr/>
      </dsp:nvSpPr>
      <dsp:spPr>
        <a:xfrm>
          <a:off x="1024995" y="600767"/>
          <a:ext cx="751464" cy="75146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D3125B-E3E9-43D9-8D69-3388E780615A}">
      <dsp:nvSpPr>
        <dsp:cNvPr id="0" name=""/>
        <dsp:cNvSpPr/>
      </dsp:nvSpPr>
      <dsp:spPr>
        <a:xfrm>
          <a:off x="565766" y="1656178"/>
          <a:ext cx="1669921" cy="667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Depressed or irritable mood</a:t>
          </a:r>
        </a:p>
      </dsp:txBody>
      <dsp:txXfrm>
        <a:off x="565766" y="1656178"/>
        <a:ext cx="1669921" cy="667968"/>
      </dsp:txXfrm>
    </dsp:sp>
    <dsp:sp modelId="{F45A9820-2080-4347-9CB1-F005256C9CD8}">
      <dsp:nvSpPr>
        <dsp:cNvPr id="0" name=""/>
        <dsp:cNvSpPr/>
      </dsp:nvSpPr>
      <dsp:spPr>
        <a:xfrm>
          <a:off x="2987153" y="600767"/>
          <a:ext cx="751464" cy="75146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A86D4A-01BF-4275-8BF9-94EA95E4940D}">
      <dsp:nvSpPr>
        <dsp:cNvPr id="0" name=""/>
        <dsp:cNvSpPr/>
      </dsp:nvSpPr>
      <dsp:spPr>
        <a:xfrm>
          <a:off x="2527924" y="1656178"/>
          <a:ext cx="1669921" cy="667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Diminished interest or pleasure in most activities</a:t>
          </a:r>
        </a:p>
      </dsp:txBody>
      <dsp:txXfrm>
        <a:off x="2527924" y="1656178"/>
        <a:ext cx="1669921" cy="667968"/>
      </dsp:txXfrm>
    </dsp:sp>
    <dsp:sp modelId="{102B56A6-55DC-4BA0-91CA-C98AFFD45294}">
      <dsp:nvSpPr>
        <dsp:cNvPr id="0" name=""/>
        <dsp:cNvSpPr/>
      </dsp:nvSpPr>
      <dsp:spPr>
        <a:xfrm>
          <a:off x="4949311" y="600767"/>
          <a:ext cx="751464" cy="75146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EC800E-4511-4619-B45A-BDBF57CCE9C9}">
      <dsp:nvSpPr>
        <dsp:cNvPr id="0" name=""/>
        <dsp:cNvSpPr/>
      </dsp:nvSpPr>
      <dsp:spPr>
        <a:xfrm>
          <a:off x="4490083" y="1656178"/>
          <a:ext cx="1669921" cy="667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Significant change in appetite or weight</a:t>
          </a:r>
        </a:p>
      </dsp:txBody>
      <dsp:txXfrm>
        <a:off x="4490083" y="1656178"/>
        <a:ext cx="1669921" cy="667968"/>
      </dsp:txXfrm>
    </dsp:sp>
    <dsp:sp modelId="{0598B463-90A4-4F2A-962A-03A77B74AE05}">
      <dsp:nvSpPr>
        <dsp:cNvPr id="0" name=""/>
        <dsp:cNvSpPr/>
      </dsp:nvSpPr>
      <dsp:spPr>
        <a:xfrm>
          <a:off x="6911469" y="600767"/>
          <a:ext cx="751464" cy="75146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4CF3DD-2D43-4EB6-B0FB-FAB8ABA39EB4}">
      <dsp:nvSpPr>
        <dsp:cNvPr id="0" name=""/>
        <dsp:cNvSpPr/>
      </dsp:nvSpPr>
      <dsp:spPr>
        <a:xfrm>
          <a:off x="6452241" y="1656178"/>
          <a:ext cx="1669921" cy="667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Significant change in sleep</a:t>
          </a:r>
        </a:p>
      </dsp:txBody>
      <dsp:txXfrm>
        <a:off x="6452241" y="1656178"/>
        <a:ext cx="1669921" cy="667968"/>
      </dsp:txXfrm>
    </dsp:sp>
    <dsp:sp modelId="{854D8602-85D3-4EA6-9B5F-F9E4969ACD08}">
      <dsp:nvSpPr>
        <dsp:cNvPr id="0" name=""/>
        <dsp:cNvSpPr/>
      </dsp:nvSpPr>
      <dsp:spPr>
        <a:xfrm>
          <a:off x="8873627" y="600767"/>
          <a:ext cx="751464" cy="75146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D50CAB-613E-44EE-8A30-B9F244FC0D11}">
      <dsp:nvSpPr>
        <dsp:cNvPr id="0" name=""/>
        <dsp:cNvSpPr/>
      </dsp:nvSpPr>
      <dsp:spPr>
        <a:xfrm>
          <a:off x="8414399" y="1656178"/>
          <a:ext cx="1669921" cy="667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Psychomotor agitation or decrease</a:t>
          </a:r>
        </a:p>
      </dsp:txBody>
      <dsp:txXfrm>
        <a:off x="8414399" y="1656178"/>
        <a:ext cx="1669921" cy="667968"/>
      </dsp:txXfrm>
    </dsp:sp>
    <dsp:sp modelId="{6FA92226-E45C-429D-99B6-C1F643D3768A}">
      <dsp:nvSpPr>
        <dsp:cNvPr id="0" name=""/>
        <dsp:cNvSpPr/>
      </dsp:nvSpPr>
      <dsp:spPr>
        <a:xfrm>
          <a:off x="2987153" y="2741627"/>
          <a:ext cx="751464" cy="75146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D837CF-D265-4287-BC94-A87EFB591D16}">
      <dsp:nvSpPr>
        <dsp:cNvPr id="0" name=""/>
        <dsp:cNvSpPr/>
      </dsp:nvSpPr>
      <dsp:spPr>
        <a:xfrm>
          <a:off x="2527924" y="3797039"/>
          <a:ext cx="1669921" cy="667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Loss of energy or fatigue</a:t>
          </a:r>
        </a:p>
      </dsp:txBody>
      <dsp:txXfrm>
        <a:off x="2527924" y="3797039"/>
        <a:ext cx="1669921" cy="667968"/>
      </dsp:txXfrm>
    </dsp:sp>
    <dsp:sp modelId="{0A2DC43E-593E-4895-AEE1-2A33CDADA353}">
      <dsp:nvSpPr>
        <dsp:cNvPr id="0" name=""/>
        <dsp:cNvSpPr/>
      </dsp:nvSpPr>
      <dsp:spPr>
        <a:xfrm>
          <a:off x="4949311" y="2741627"/>
          <a:ext cx="751464" cy="751464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50E175-F70A-41DE-B96D-7E4624994CC5}">
      <dsp:nvSpPr>
        <dsp:cNvPr id="0" name=""/>
        <dsp:cNvSpPr/>
      </dsp:nvSpPr>
      <dsp:spPr>
        <a:xfrm>
          <a:off x="4490083" y="3797039"/>
          <a:ext cx="1669921" cy="667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Feelings of worthlessness &amp; guilt</a:t>
          </a:r>
        </a:p>
      </dsp:txBody>
      <dsp:txXfrm>
        <a:off x="4490083" y="3797039"/>
        <a:ext cx="1669921" cy="667968"/>
      </dsp:txXfrm>
    </dsp:sp>
    <dsp:sp modelId="{4C59A65F-5880-43DB-9E1A-355CB738A134}">
      <dsp:nvSpPr>
        <dsp:cNvPr id="0" name=""/>
        <dsp:cNvSpPr/>
      </dsp:nvSpPr>
      <dsp:spPr>
        <a:xfrm>
          <a:off x="6911469" y="2741627"/>
          <a:ext cx="751464" cy="751464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49B5FB-32E4-473D-9697-A8656F41F979}">
      <dsp:nvSpPr>
        <dsp:cNvPr id="0" name=""/>
        <dsp:cNvSpPr/>
      </dsp:nvSpPr>
      <dsp:spPr>
        <a:xfrm>
          <a:off x="6452241" y="3797039"/>
          <a:ext cx="1669921" cy="667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Thought process &amp; concentration problems</a:t>
          </a:r>
        </a:p>
      </dsp:txBody>
      <dsp:txXfrm>
        <a:off x="6452241" y="3797039"/>
        <a:ext cx="1669921" cy="6679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9908A9-09F0-4892-98A3-C255DF06CBDB}">
      <dsp:nvSpPr>
        <dsp:cNvPr id="0" name=""/>
        <dsp:cNvSpPr/>
      </dsp:nvSpPr>
      <dsp:spPr>
        <a:xfrm>
          <a:off x="0" y="0"/>
          <a:ext cx="7639293" cy="10961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Marked cognitive, affective, or behavioral symptoms in response to reminders of a traumatic event</a:t>
          </a:r>
        </a:p>
      </dsp:txBody>
      <dsp:txXfrm>
        <a:off x="32106" y="32106"/>
        <a:ext cx="6456427" cy="1031970"/>
      </dsp:txXfrm>
    </dsp:sp>
    <dsp:sp modelId="{94111FD5-6205-441A-90F5-E54345095430}">
      <dsp:nvSpPr>
        <dsp:cNvPr id="0" name=""/>
        <dsp:cNvSpPr/>
      </dsp:nvSpPr>
      <dsp:spPr>
        <a:xfrm>
          <a:off x="674055" y="1278879"/>
          <a:ext cx="7639293" cy="10961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26582"/>
                <a:satOff val="-23996"/>
                <a:lumOff val="-588"/>
                <a:alphaOff val="0"/>
                <a:tint val="96000"/>
                <a:lumMod val="104000"/>
              </a:schemeClr>
            </a:gs>
            <a:gs pos="100000">
              <a:schemeClr val="accent2">
                <a:hueOff val="226582"/>
                <a:satOff val="-23996"/>
                <a:lumOff val="-588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Experience of severe trauma either directly or vicariously</a:t>
          </a:r>
        </a:p>
      </dsp:txBody>
      <dsp:txXfrm>
        <a:off x="706161" y="1310985"/>
        <a:ext cx="6188507" cy="1031970"/>
      </dsp:txXfrm>
    </dsp:sp>
    <dsp:sp modelId="{DBB61F74-79B1-44DD-B865-20B0F838F51F}">
      <dsp:nvSpPr>
        <dsp:cNvPr id="0" name=""/>
        <dsp:cNvSpPr/>
      </dsp:nvSpPr>
      <dsp:spPr>
        <a:xfrm>
          <a:off x="1348110" y="2557758"/>
          <a:ext cx="7639293" cy="10961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53165"/>
                <a:satOff val="-47993"/>
                <a:lumOff val="-1176"/>
                <a:alphaOff val="0"/>
                <a:tint val="96000"/>
                <a:lumMod val="104000"/>
              </a:schemeClr>
            </a:gs>
            <a:gs pos="100000">
              <a:schemeClr val="accent2">
                <a:hueOff val="453165"/>
                <a:satOff val="-47993"/>
                <a:lumOff val="-1176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Recurrent experience of trauma may be present </a:t>
          </a:r>
        </a:p>
      </dsp:txBody>
      <dsp:txXfrm>
        <a:off x="1380216" y="2589864"/>
        <a:ext cx="6188507" cy="1031970"/>
      </dsp:txXfrm>
    </dsp:sp>
    <dsp:sp modelId="{BDA1910A-A9E0-4103-8A9A-9FDCFB750180}">
      <dsp:nvSpPr>
        <dsp:cNvPr id="0" name=""/>
        <dsp:cNvSpPr/>
      </dsp:nvSpPr>
      <dsp:spPr>
        <a:xfrm>
          <a:off x="6926774" y="831271"/>
          <a:ext cx="712518" cy="71251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7087091" y="831271"/>
        <a:ext cx="391884" cy="536170"/>
      </dsp:txXfrm>
    </dsp:sp>
    <dsp:sp modelId="{4DA6B29A-0845-430E-BBC1-510E1D8E110E}">
      <dsp:nvSpPr>
        <dsp:cNvPr id="0" name=""/>
        <dsp:cNvSpPr/>
      </dsp:nvSpPr>
      <dsp:spPr>
        <a:xfrm>
          <a:off x="7600830" y="2102843"/>
          <a:ext cx="712518" cy="71251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928656"/>
            <a:satOff val="-41856"/>
            <a:lumOff val="-2954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928656"/>
              <a:satOff val="-41856"/>
              <a:lumOff val="-295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7761147" y="2102843"/>
        <a:ext cx="391884" cy="5361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7F3480-D7B4-461C-813B-3845CE73CD68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2423AA-251D-418F-9B6D-0E7CDC603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962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CCAD6-87E8-41ED-B1C6-FC2C2F6B10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28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423AA-251D-418F-9B6D-0E7CDC6033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96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A865-389F-4BC0-AB32-8F358F6CB47D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C12934C-D237-41CA-A61E-601A4F8E3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99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A865-389F-4BC0-AB32-8F358F6CB47D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C12934C-D237-41CA-A61E-601A4F8E3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49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A865-389F-4BC0-AB32-8F358F6CB47D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C12934C-D237-41CA-A61E-601A4F8E3B0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53249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A865-389F-4BC0-AB32-8F358F6CB47D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C12934C-D237-41CA-A61E-601A4F8E3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881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A865-389F-4BC0-AB32-8F358F6CB47D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C12934C-D237-41CA-A61E-601A4F8E3B0D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399764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A865-389F-4BC0-AB32-8F358F6CB47D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C12934C-D237-41CA-A61E-601A4F8E3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546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A865-389F-4BC0-AB32-8F358F6CB47D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934C-D237-41CA-A61E-601A4F8E3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304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A865-389F-4BC0-AB32-8F358F6CB47D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934C-D237-41CA-A61E-601A4F8E3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075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oo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F376DDD-269B-48FB-9E16-6CF6BFE354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58750" y="6653136"/>
            <a:ext cx="12509500" cy="20486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104D12-5C9F-4C4A-8030-F8A5C13B9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4617" y="6280149"/>
            <a:ext cx="414336" cy="365125"/>
          </a:xfrm>
        </p:spPr>
        <p:txBody>
          <a:bodyPr/>
          <a:lstStyle>
            <a:lvl1pPr algn="l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26F4A02-CD27-45D0-9948-E010779680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7B97DE7-111E-4D26-94C7-F309BD3188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32744" y="5979435"/>
            <a:ext cx="1324639" cy="569903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D45C0D8-3A48-4CB3-8EA4-AB311A711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4617" y="0"/>
            <a:ext cx="3835733" cy="5209563"/>
          </a:xfrm>
        </p:spPr>
        <p:txBody>
          <a:bodyPr/>
          <a:lstStyle/>
          <a:p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C15E8878-C154-5444-ABA9-6CDA8E170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0350" y="6280150"/>
            <a:ext cx="4114800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Presenter Name | Presenter Title</a:t>
            </a:r>
          </a:p>
        </p:txBody>
      </p:sp>
    </p:spTree>
    <p:extLst>
      <p:ext uri="{BB962C8B-B14F-4D97-AF65-F5344CB8AC3E}">
        <p14:creationId xmlns:p14="http://schemas.microsoft.com/office/powerpoint/2010/main" val="1358944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F376DDD-269B-48FB-9E16-6CF6BFE354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58750" y="6653136"/>
            <a:ext cx="12509500" cy="20486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104D12-5C9F-4C4A-8030-F8A5C13B9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4617" y="6280149"/>
            <a:ext cx="414336" cy="365125"/>
          </a:xfrm>
        </p:spPr>
        <p:txBody>
          <a:bodyPr/>
          <a:lstStyle>
            <a:lvl1pPr algn="l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26F4A02-CD27-45D0-9948-E010779680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DE3E8-4328-49E9-8EED-2E62FD993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0350" y="6280150"/>
            <a:ext cx="4114800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Presenter Name | Presenter Title</a:t>
            </a:r>
          </a:p>
        </p:txBody>
      </p:sp>
    </p:spTree>
    <p:extLst>
      <p:ext uri="{BB962C8B-B14F-4D97-AF65-F5344CB8AC3E}">
        <p14:creationId xmlns:p14="http://schemas.microsoft.com/office/powerpoint/2010/main" val="31802032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d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0115AB8-43B0-4D4A-B7C7-FD2F67EC45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3261124" y="0"/>
            <a:ext cx="8930876" cy="5503863"/>
          </a:xfrm>
          <a:noFill/>
        </p:spPr>
        <p:txBody>
          <a:bodyPr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F376DDD-269B-48FB-9E16-6CF6BFE354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58750" y="6653136"/>
            <a:ext cx="12509500" cy="20486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104D12-5C9F-4C4A-8030-F8A5C13B9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4617" y="6288010"/>
            <a:ext cx="414336" cy="365125"/>
          </a:xfrm>
        </p:spPr>
        <p:txBody>
          <a:bodyPr/>
          <a:lstStyle>
            <a:lvl1pPr algn="l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26F4A02-CD27-45D0-9948-E010779680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B5782D0F-D2DD-8E4A-8967-2A3CA9D2F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0350" y="6280150"/>
            <a:ext cx="4114800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Presenter Name | Presenter Title</a:t>
            </a:r>
          </a:p>
        </p:txBody>
      </p:sp>
    </p:spTree>
    <p:extLst>
      <p:ext uri="{BB962C8B-B14F-4D97-AF65-F5344CB8AC3E}">
        <p14:creationId xmlns:p14="http://schemas.microsoft.com/office/powerpoint/2010/main" val="570422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A865-389F-4BC0-AB32-8F358F6CB47D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934C-D237-41CA-A61E-601A4F8E3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3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A865-389F-4BC0-AB32-8F358F6CB47D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C12934C-D237-41CA-A61E-601A4F8E3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99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A865-389F-4BC0-AB32-8F358F6CB47D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C12934C-D237-41CA-A61E-601A4F8E3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66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A865-389F-4BC0-AB32-8F358F6CB47D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C12934C-D237-41CA-A61E-601A4F8E3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70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A865-389F-4BC0-AB32-8F358F6CB47D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934C-D237-41CA-A61E-601A4F8E3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982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A865-389F-4BC0-AB32-8F358F6CB47D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934C-D237-41CA-A61E-601A4F8E3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89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A865-389F-4BC0-AB32-8F358F6CB47D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934C-D237-41CA-A61E-601A4F8E3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602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A865-389F-4BC0-AB32-8F358F6CB47D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C12934C-D237-41CA-A61E-601A4F8E3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253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1A865-389F-4BC0-AB32-8F358F6CB47D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C12934C-D237-41CA-A61E-601A4F8E3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67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hechaimtrackingyournews.blogspot.com/2020/09/lets-fact-check-this-debate.html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lumenlearning.com/suny-fmcc-lifespan-development/chapter/social-development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ontiersin.org/articles/10.3389/fpsyg.2020.562972/full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leadershipfreak.wordpress.com/2012/05/16/how-to-face-the-challenges-of-leadership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nistrybestpractices.com/2013/04/the-scary-numbers-on-youth-depression.html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creativecommons.org/licenses/by-nc/3.0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ffectivechildtherapy.org/therapies/what-is-behavior-therapy/happy-school-girl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faithparent.marxhausen.net/2020/04/covid-anxiety-in-children.html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pngimg.com/png/77552-fear-worry-sad-free-frame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cbrajkovich.com/2011/08/31/art-through-the-eyes-of-ocd/" TargetMode="External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Playing_children.jpg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drdeborahserani.blogspot.com/2012/10/how-to-find-good-psychotherapist.html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esheninger.blogspot.ca/2013/11/pillars-of-digital-leadership-series.html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ministry-to-children.com/teaching-a-negative-child/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www.youthvoices.live/overcoming-the-stigma-surrounding-mental-illness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doc.org/index.php/Adderall_detailed_information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FA5DB9-5582-46A6-93E3-4792A96A9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4A02-CD27-45D0-9948-E010779680D7}" type="slidenum">
              <a:rPr lang="en-US" smtClean="0">
                <a:solidFill>
                  <a:schemeClr val="bg1">
                    <a:lumMod val="85000"/>
                  </a:schemeClr>
                </a:solidFill>
              </a:rPr>
              <a:pPr/>
              <a:t>1</a:t>
            </a:fld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EC178F7-1399-45EA-B86D-1E1E1D959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2804" y="432540"/>
            <a:ext cx="2356833" cy="55468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F78BD-E620-4137-9B7A-25A4F71628A6}"/>
              </a:ext>
            </a:extLst>
          </p:cNvPr>
          <p:cNvSpPr txBox="1"/>
          <p:nvPr/>
        </p:nvSpPr>
        <p:spPr>
          <a:xfrm>
            <a:off x="3347742" y="1597854"/>
            <a:ext cx="8240878" cy="28469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600"/>
              </a:spcBef>
              <a:buSzPct val="72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US" sz="2400" b="1" dirty="0"/>
              <a:t>Identify at least 3 major pediatric mental health diagnoses &amp; how they might present in a crisis</a:t>
            </a:r>
            <a:endParaRPr lang="en-US" dirty="0"/>
          </a:p>
          <a:p>
            <a:pPr marL="285750" indent="-285750">
              <a:spcBef>
                <a:spcPts val="600"/>
              </a:spcBef>
              <a:buSzPct val="72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US" sz="2400" b="1" dirty="0">
                <a:ea typeface="Calibri"/>
                <a:cs typeface="Calibri"/>
              </a:rPr>
              <a:t>Name the mental health conditions that are most associated with substance use </a:t>
            </a:r>
            <a:endParaRPr lang="en-US" dirty="0"/>
          </a:p>
          <a:p>
            <a:pPr marL="285750" indent="-285750">
              <a:spcBef>
                <a:spcPts val="600"/>
              </a:spcBef>
              <a:buSzPct val="72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US" sz="2400" b="1" dirty="0">
                <a:solidFill>
                  <a:srgbClr val="000000"/>
                </a:solidFill>
                <a:ea typeface="Calibri"/>
                <a:cs typeface="Calibri"/>
              </a:rPr>
              <a:t>Identify 3 major risk factors for suicide attempt or completion</a:t>
            </a:r>
          </a:p>
          <a:p>
            <a:pPr marL="285750" indent="-285750">
              <a:spcBef>
                <a:spcPts val="600"/>
              </a:spcBef>
              <a:buSzPct val="72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en-US" sz="2000" dirty="0">
              <a:solidFill>
                <a:schemeClr val="accent3"/>
              </a:solidFill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B3814C-EABA-4E3A-89AE-A50725A2D085}"/>
              </a:ext>
            </a:extLst>
          </p:cNvPr>
          <p:cNvSpPr txBox="1"/>
          <p:nvPr/>
        </p:nvSpPr>
        <p:spPr>
          <a:xfrm>
            <a:off x="750797" y="574543"/>
            <a:ext cx="6548907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b="1" dirty="0">
                <a:solidFill>
                  <a:srgbClr val="009BDB"/>
                </a:solidFill>
                <a:ea typeface="+mj-ea"/>
                <a:cs typeface="+mj-cs"/>
              </a:rPr>
              <a:t>Learning Objectives </a:t>
            </a:r>
            <a:endParaRPr lang="en-US" sz="3600" b="1" dirty="0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B94DCABD-4556-44C3-B0A8-16D6D614DE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58750" y="6652648"/>
            <a:ext cx="12509500" cy="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6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F21E579-4785-4A4E-8D09-42E5246D8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C99217-0228-B24F-CBE9-807B08AEB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Conduct Disorders</a:t>
            </a: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E96D34-9D7C-4984-961D-7165FA216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D945D-0B69-6CE6-7C28-E80F83F21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5122652" cy="375925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cs typeface="Calibri"/>
              </a:rPr>
              <a:t>Oppositional Defiant Disorder (ODD)</a:t>
            </a:r>
          </a:p>
          <a:p>
            <a:r>
              <a:rPr lang="en-US">
                <a:cs typeface="Calibri"/>
              </a:rPr>
              <a:t>Conduct Disorder (CD)</a:t>
            </a:r>
          </a:p>
          <a:p>
            <a:r>
              <a:rPr lang="en-US">
                <a:cs typeface="Calibri"/>
              </a:rPr>
              <a:t>Intermittent Explosive Disorder (IED)</a:t>
            </a:r>
          </a:p>
        </p:txBody>
      </p:sp>
      <p:pic>
        <p:nvPicPr>
          <p:cNvPr id="7" name="Picture 6" descr="A young child yelling at her younger sister&#10;&#10;Description automatically generated">
            <a:extLst>
              <a:ext uri="{FF2B5EF4-FFF2-40B4-BE49-F238E27FC236}">
                <a16:creationId xmlns:a16="http://schemas.microsoft.com/office/drawing/2014/main" id="{42D5DA0B-CD53-A09C-0B6D-5256C2644E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561" b="31185"/>
          <a:stretch/>
        </p:blipFill>
        <p:spPr>
          <a:xfrm>
            <a:off x="6091916" y="645106"/>
            <a:ext cx="5451627" cy="5247747"/>
          </a:xfrm>
          <a:prstGeom prst="rect">
            <a:avLst/>
          </a:prstGeom>
        </p:spPr>
      </p:pic>
      <p:sp>
        <p:nvSpPr>
          <p:cNvPr id="17" name="Freeform 12">
            <a:extLst>
              <a:ext uri="{FF2B5EF4-FFF2-40B4-BE49-F238E27FC236}">
                <a16:creationId xmlns:a16="http://schemas.microsoft.com/office/drawing/2014/main" id="{C8DE1BEC-DAE3-43F4-8D9F-384C3D694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81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F21E579-4785-4A4E-8D09-42E5246D8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9D185E-C01E-FCD2-DD79-1B83F3805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Oppositional Defiant Disorder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E96D34-9D7C-4984-961D-7165FA216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A6059-FE03-6A03-C1E6-53D1F8DED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5122652" cy="375925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cs typeface="Calibri"/>
              </a:rPr>
              <a:t>Pattern of noncompliant, defiant, and/or spiteful behavior towards others</a:t>
            </a:r>
          </a:p>
          <a:p>
            <a:pPr>
              <a:lnSpc>
                <a:spcPct val="90000"/>
              </a:lnSpc>
            </a:pPr>
            <a:r>
              <a:rPr lang="en-US">
                <a:cs typeface="Calibri"/>
              </a:rPr>
              <a:t>3 categories: 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Angry/irritable 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Argumentative or defiant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Vindictiveness towards others</a:t>
            </a:r>
          </a:p>
          <a:p>
            <a:pPr>
              <a:lnSpc>
                <a:spcPct val="90000"/>
              </a:lnSpc>
            </a:pPr>
            <a:r>
              <a:rPr lang="en-US">
                <a:cs typeface="Calibri"/>
              </a:rPr>
              <a:t>Category of ODD can help predict later developmental outcomes(conduct disorder for example)</a:t>
            </a:r>
          </a:p>
          <a:p>
            <a:pPr>
              <a:lnSpc>
                <a:spcPct val="90000"/>
              </a:lnSpc>
            </a:pPr>
            <a:r>
              <a:rPr lang="en-US">
                <a:cs typeface="Calibri"/>
              </a:rPr>
              <a:t>Causes increased distress in children and their caretakers and negatively impacts educational and social development</a:t>
            </a:r>
          </a:p>
          <a:p>
            <a:pPr marL="0" indent="0">
              <a:lnSpc>
                <a:spcPct val="90000"/>
              </a:lnSpc>
              <a:buNone/>
            </a:pPr>
            <a:endParaRPr lang="en-US">
              <a:cs typeface="Calibri"/>
            </a:endParaRPr>
          </a:p>
        </p:txBody>
      </p:sp>
      <p:pic>
        <p:nvPicPr>
          <p:cNvPr id="4" name="Picture 3" descr="A child with red hair and freckles making a fist up&#10;&#10;Description automatically generated">
            <a:extLst>
              <a:ext uri="{FF2B5EF4-FFF2-40B4-BE49-F238E27FC236}">
                <a16:creationId xmlns:a16="http://schemas.microsoft.com/office/drawing/2014/main" id="{9B5DF01A-05AB-838B-54B5-FB1296D01D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740"/>
          <a:stretch/>
        </p:blipFill>
        <p:spPr>
          <a:xfrm>
            <a:off x="6091916" y="645106"/>
            <a:ext cx="5451627" cy="5247747"/>
          </a:xfrm>
          <a:prstGeom prst="rect">
            <a:avLst/>
          </a:prstGeom>
        </p:spPr>
      </p:pic>
      <p:sp>
        <p:nvSpPr>
          <p:cNvPr id="14" name="Freeform 12">
            <a:extLst>
              <a:ext uri="{FF2B5EF4-FFF2-40B4-BE49-F238E27FC236}">
                <a16:creationId xmlns:a16="http://schemas.microsoft.com/office/drawing/2014/main" id="{C8DE1BEC-DAE3-43F4-8D9F-384C3D694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69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7E42047-F7E7-4687-BBE0-D4BDC8E77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6F839A-C8D9-4FBC-8EFD-9E56D12F4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06785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1F0D09B-BA85-41B1-A8DE-73728B72E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B2D0F0C-3A27-4FC3-A6A3-D2095D9B2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A1C69EF-E6E6-4BDD-B62F-637FC9F3C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5B4F36E-07F6-4E6F-A9D9-A7F6D9585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D9136C7-12F1-4F21-A438-ED7668DDF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718EF12-B769-45D9-9B6E-7AEAA3108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34EAD53-3968-459E-B27C-09126A0FE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7658BFE-59E2-4A2D-9E8A-18F81C350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FEC8A9E-385D-4407-9671-E30238022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FC82234-632C-4B76-A8FF-2C9C0DCA6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62A4DB3-C195-4230-953D-307E4100F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4D310CF-9541-4CD7-855B-E2E1EF343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0EDA856-A216-4EEC-9AB6-A59FFC703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7733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36F815B8-AFA8-45E9-A3D1-977F2D192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D8FF653-8B3F-4B96-904D-1A4482EAEE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4DD2E775-AB45-4AF1-B5B7-54948CFB9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7BDE7E7B-E3AA-4A24-8F9D-CE77C96CA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D129CAA9-35E5-48CE-88AE-9806695CB8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A73989FF-4EFF-4181-81A4-72EF2E67D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8C2C17BD-8FA0-4F42-B2CD-5E5A9F542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EEE99CF3-AD71-46FB-8E7D-67825F7816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D0F9D5ED-7591-4E88-9FDA-4C1DC47E9D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88FA7C13-D80D-4514-B9DB-87AE076AC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202C78DF-D842-450B-A87D-E035719E4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A4789F83-2423-47F8-8958-48E477BAE0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6E977A2-8D81-3422-8709-89BF5B215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9520" y="624110"/>
            <a:ext cx="6845092" cy="1280890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Conduct Disorder</a:t>
            </a:r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C509E7A-337A-4664-BEC2-03F9BCA0A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1632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D9AB99AB-E300-4B19-97C3-9A12EA3C7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2716320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4" descr="Colourful carved figures of humans">
            <a:extLst>
              <a:ext uri="{FF2B5EF4-FFF2-40B4-BE49-F238E27FC236}">
                <a16:creationId xmlns:a16="http://schemas.microsoft.com/office/drawing/2014/main" id="{2F8016B9-2097-0359-B904-503E5627A5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84" r="35751" b="-1"/>
          <a:stretch/>
        </p:blipFill>
        <p:spPr>
          <a:xfrm>
            <a:off x="20" y="1730"/>
            <a:ext cx="2720524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2A536-8D3B-14ED-5552-673F7E4CE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667" y="2133600"/>
            <a:ext cx="6847944" cy="377762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cs typeface="Calibri"/>
              </a:rPr>
              <a:t>Repetitive and persistent pattern of behavior in which youths violate the basic rights of others or major age-appropriate social rules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Aggression to people or animals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Destruction to property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Deceitfulness or theft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Serious rule violations</a:t>
            </a:r>
          </a:p>
          <a:p>
            <a:r>
              <a:rPr lang="en-US">
                <a:cs typeface="Calibri"/>
              </a:rPr>
              <a:t>Range of anti-social behaviors</a:t>
            </a:r>
          </a:p>
          <a:p>
            <a:r>
              <a:rPr lang="en-US">
                <a:cs typeface="Calibri"/>
              </a:rPr>
              <a:t>Larger &amp; heterogenous group of youths</a:t>
            </a:r>
          </a:p>
          <a:p>
            <a:r>
              <a:rPr lang="en-US">
                <a:cs typeface="Calibri"/>
              </a:rPr>
              <a:t>Different than ODD</a:t>
            </a:r>
          </a:p>
        </p:txBody>
      </p:sp>
    </p:spTree>
    <p:extLst>
      <p:ext uri="{BB962C8B-B14F-4D97-AF65-F5344CB8AC3E}">
        <p14:creationId xmlns:p14="http://schemas.microsoft.com/office/powerpoint/2010/main" val="1640157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491B121-12B5-4977-A064-636AB0B9B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101708-6549-DB14-2E17-C58D34981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2" y="159574"/>
            <a:ext cx="7748329" cy="974014"/>
          </a:xfrm>
        </p:spPr>
        <p:txBody>
          <a:bodyPr>
            <a:normAutofit/>
          </a:bodyPr>
          <a:lstStyle/>
          <a:p>
            <a:r>
              <a:rPr lang="en-US" b="1" dirty="0">
                <a:cs typeface="Calibri Light"/>
              </a:rPr>
              <a:t>Intermittent Explosive Disorder</a:t>
            </a:r>
            <a:endParaRPr lang="en-US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D05F70-AB3E-4472-B26B-EFE6A5A59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911FD-8363-867C-86E9-006828C3E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1138336"/>
            <a:ext cx="6574535" cy="542916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cs typeface="Calibri"/>
              </a:rPr>
              <a:t>Repeated angry outbursts that result in verbal and/or physical aggression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1800" dirty="0">
                <a:cs typeface="Calibri"/>
              </a:rPr>
              <a:t>Frequent &amp; minor aggression – name calling, swearing, shoving others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1800" dirty="0">
                <a:cs typeface="Calibri"/>
              </a:rPr>
              <a:t>Less frequent but more harmful aggression – biting, hitting, throwing objects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cs typeface="Calibri"/>
              </a:rPr>
              <a:t>Must show aggression to be diagnostic criteria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cs typeface="Calibri"/>
              </a:rPr>
              <a:t>Typically show aggression towards family members, friends, or classmates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cs typeface="Calibri"/>
              </a:rPr>
              <a:t>Report feeling out of control during aggressive acts &amp; often feel remorseful or embarrassed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cs typeface="Calibri"/>
              </a:rPr>
              <a:t>Reflects an overreaction to anger or frustration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1800" dirty="0">
                <a:cs typeface="Calibri"/>
              </a:rPr>
              <a:t>Acts are impulsive (not premeditative)</a:t>
            </a:r>
          </a:p>
          <a:p>
            <a:pPr>
              <a:lnSpc>
                <a:spcPct val="90000"/>
              </a:lnSpc>
            </a:pPr>
            <a:endParaRPr lang="en-US" sz="1500" dirty="0">
              <a:cs typeface="Calibri"/>
            </a:endParaRPr>
          </a:p>
        </p:txBody>
      </p:sp>
      <p:pic>
        <p:nvPicPr>
          <p:cNvPr id="7" name="Picture 6" descr="A child&amp;#39;s drawing of two men&#10;&#10;Description automatically generated">
            <a:extLst>
              <a:ext uri="{FF2B5EF4-FFF2-40B4-BE49-F238E27FC236}">
                <a16:creationId xmlns:a16="http://schemas.microsoft.com/office/drawing/2014/main" id="{E7DFD16E-E03B-81E8-2508-4519C9B4A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296539" y="2038445"/>
            <a:ext cx="4676533" cy="4275916"/>
          </a:xfrm>
          <a:prstGeom prst="rect">
            <a:avLst/>
          </a:prstGeom>
        </p:spPr>
      </p:pic>
      <p:sp>
        <p:nvSpPr>
          <p:cNvPr id="17" name="Freeform 11">
            <a:extLst>
              <a:ext uri="{FF2B5EF4-FFF2-40B4-BE49-F238E27FC236}">
                <a16:creationId xmlns:a16="http://schemas.microsoft.com/office/drawing/2014/main" id="{21F6BE39-9E37-45F0-B10C-92305CFB7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476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F21E579-4785-4A4E-8D09-42E5246D8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325C1A-FA2A-4FF6-3B86-5C72CC454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5" y="108073"/>
            <a:ext cx="5122652" cy="685029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Conduct Disorders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E96D34-9D7C-4984-961D-7165FA216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889A3-3C6B-09D8-841A-FCF5E207E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901961"/>
            <a:ext cx="5122652" cy="576403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cs typeface="Calibri"/>
              </a:rPr>
              <a:t>Frequently seen with ADHD – relationship between 2 is unclear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cs typeface="Calibri"/>
              </a:rPr>
              <a:t>Increased risk for Substance Use Disorders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dirty="0">
                <a:cs typeface="Calibri"/>
              </a:rPr>
              <a:t>Starting using nicotine, alcohol, or other drugs earlier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dirty="0">
                <a:cs typeface="Calibri"/>
              </a:rPr>
              <a:t>6x more likely to develop a substance use disorder across the lifespan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dirty="0">
                <a:cs typeface="Calibri"/>
              </a:rPr>
              <a:t>Genetic link? Reward sensitivity? Environmental influences?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cs typeface="Calibri"/>
              </a:rPr>
              <a:t>Academic difficulties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cs typeface="Calibri"/>
              </a:rPr>
              <a:t>Conduct problems often run in families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cs typeface="Calibri"/>
              </a:rPr>
              <a:t>Negative parent interactions can reinforce problematic behavior</a:t>
            </a:r>
          </a:p>
        </p:txBody>
      </p:sp>
      <p:pic>
        <p:nvPicPr>
          <p:cNvPr id="4" name="Picture 3" descr="A yellow sign with black text&#10;&#10;Description automatically generated">
            <a:extLst>
              <a:ext uri="{FF2B5EF4-FFF2-40B4-BE49-F238E27FC236}">
                <a16:creationId xmlns:a16="http://schemas.microsoft.com/office/drawing/2014/main" id="{B98608B7-486F-2038-8559-B3CE627CF9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889" r="37493" b="-1"/>
          <a:stretch/>
        </p:blipFill>
        <p:spPr>
          <a:xfrm>
            <a:off x="6091916" y="645106"/>
            <a:ext cx="5451627" cy="5247747"/>
          </a:xfrm>
          <a:prstGeom prst="rect">
            <a:avLst/>
          </a:prstGeom>
        </p:spPr>
      </p:pic>
      <p:sp>
        <p:nvSpPr>
          <p:cNvPr id="14" name="Freeform 12">
            <a:extLst>
              <a:ext uri="{FF2B5EF4-FFF2-40B4-BE49-F238E27FC236}">
                <a16:creationId xmlns:a16="http://schemas.microsoft.com/office/drawing/2014/main" id="{C8DE1BEC-DAE3-43F4-8D9F-384C3D694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26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amily 001 Free Stock Photo - Public Domain Pictures">
            <a:extLst>
              <a:ext uri="{FF2B5EF4-FFF2-40B4-BE49-F238E27FC236}">
                <a16:creationId xmlns:a16="http://schemas.microsoft.com/office/drawing/2014/main" id="{D730AD9F-0B51-37F6-2A97-594628D6C6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20" r="27998" b="-2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412B3C-15E3-C169-29D3-3383F58B7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6283" y="60454"/>
            <a:ext cx="5464968" cy="751310"/>
          </a:xfrm>
        </p:spPr>
        <p:txBody>
          <a:bodyPr>
            <a:normAutofit/>
          </a:bodyPr>
          <a:lstStyle/>
          <a:p>
            <a:r>
              <a:rPr lang="en-US" sz="4000" b="1" dirty="0">
                <a:cs typeface="Calibri Light"/>
              </a:rPr>
              <a:t>Treatment of CDs</a:t>
            </a: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6A26E-2CAF-F111-6DD6-75BFDD137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1714" y="765111"/>
            <a:ext cx="6494106" cy="5952930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US" sz="2000" dirty="0">
                <a:ea typeface="+mn-lt"/>
                <a:cs typeface="+mn-lt"/>
              </a:rPr>
              <a:t>Variety of CBT based, and parent interaction therapies exist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 dirty="0">
                <a:ea typeface="+mn-lt"/>
                <a:cs typeface="+mn-lt"/>
              </a:rPr>
              <a:t>Must be family based with low barrier services available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 dirty="0">
                <a:ea typeface="+mn-lt"/>
                <a:cs typeface="+mn-lt"/>
              </a:rPr>
              <a:t>Individualized for the client and family</a:t>
            </a:r>
          </a:p>
          <a:p>
            <a:r>
              <a:rPr lang="en-US" sz="2000" dirty="0">
                <a:ea typeface="+mn-lt"/>
                <a:cs typeface="+mn-lt"/>
              </a:rPr>
              <a:t>No medications specifically to treat CDs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 dirty="0">
                <a:ea typeface="+mn-lt"/>
                <a:cs typeface="+mn-lt"/>
              </a:rPr>
              <a:t>Treat underlying ADHD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 dirty="0">
                <a:ea typeface="+mn-lt"/>
                <a:cs typeface="+mn-lt"/>
              </a:rPr>
              <a:t>Antipsychotics to reduce aggression/violence</a:t>
            </a:r>
          </a:p>
          <a:p>
            <a:r>
              <a:rPr lang="en-US" sz="2000" dirty="0">
                <a:ea typeface="+mn-lt"/>
                <a:cs typeface="+mn-lt"/>
              </a:rPr>
              <a:t>What doesn't work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 u="sng" dirty="0">
                <a:ea typeface="+mn-lt"/>
                <a:cs typeface="+mn-lt"/>
              </a:rPr>
              <a:t>Incarceration &amp; other forms of severe punishment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 sz="1800" dirty="0">
                <a:ea typeface="+mn-lt"/>
                <a:cs typeface="+mn-lt"/>
              </a:rPr>
              <a:t>Can increase the likelihood of re-offense &amp; continued criminal behaviors as adults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 u="sng" dirty="0">
                <a:ea typeface="+mn-lt"/>
                <a:cs typeface="+mn-lt"/>
              </a:rPr>
              <a:t>Deterrence programs (i.e. "scared straight")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 dirty="0">
                <a:ea typeface="+mn-lt"/>
                <a:cs typeface="+mn-lt"/>
              </a:rPr>
              <a:t>Wilderness challenge programs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 dirty="0">
                <a:ea typeface="+mn-lt"/>
                <a:cs typeface="+mn-lt"/>
              </a:rPr>
              <a:t>Some group therapies – can engage in deviance training while with other antisocial youths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 sz="13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696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966DD2F-FBF5-41CE-A3F4-565352D95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7C1E9F-747F-DB1C-69FE-BB58E8159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897" y="624110"/>
            <a:ext cx="9712998" cy="128089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cs typeface="Calibri Light"/>
              </a:rPr>
              <a:t>Major Depressive Disorder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6FCE2B-F2D2-466E-B0AA-8E341DB49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Freeform 11">
            <a:extLst>
              <a:ext uri="{FF2B5EF4-FFF2-40B4-BE49-F238E27FC236}">
                <a16:creationId xmlns:a16="http://schemas.microsoft.com/office/drawing/2014/main" id="{2BD31C98-199A-4722-A1A5-4393A43E7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94AA38BA-6F33-6FD6-2135-E77D4570C8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2904273"/>
              </p:ext>
            </p:extLst>
          </p:nvPr>
        </p:nvGraphicFramePr>
        <p:xfrm>
          <a:off x="862396" y="1591056"/>
          <a:ext cx="10650088" cy="5065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7585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4" name="Picture 3" descr="A person sitting against a brick wall&#10;&#10;Description automatically generated">
            <a:extLst>
              <a:ext uri="{FF2B5EF4-FFF2-40B4-BE49-F238E27FC236}">
                <a16:creationId xmlns:a16="http://schemas.microsoft.com/office/drawing/2014/main" id="{2668A737-30BB-DFA8-D3CC-1689BED1EF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754" r="9519"/>
          <a:stretch/>
        </p:blipFill>
        <p:spPr>
          <a:xfrm>
            <a:off x="4485557" y="10"/>
            <a:ext cx="7706443" cy="6857990"/>
          </a:xfrm>
          <a:prstGeom prst="rect">
            <a:avLst/>
          </a:prstGeom>
        </p:spPr>
      </p:pic>
      <p:sp useBgFill="1">
        <p:nvSpPr>
          <p:cNvPr id="42" name="Freeform: Shape 41">
            <a:extLst>
              <a:ext uri="{FF2B5EF4-FFF2-40B4-BE49-F238E27FC236}">
                <a16:creationId xmlns:a16="http://schemas.microsoft.com/office/drawing/2014/main" id="{23C7736A-5A08-4021-9AB6-390DFF50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8170246" cy="6858000"/>
          </a:xfrm>
          <a:custGeom>
            <a:avLst/>
            <a:gdLst>
              <a:gd name="connsiteX0" fmla="*/ 4738960 w 8170246"/>
              <a:gd name="connsiteY0" fmla="*/ 0 h 6858000"/>
              <a:gd name="connsiteX1" fmla="*/ 4862151 w 8170246"/>
              <a:gd name="connsiteY1" fmla="*/ 0 h 6858000"/>
              <a:gd name="connsiteX2" fmla="*/ 8088169 w 8170246"/>
              <a:gd name="connsiteY2" fmla="*/ 3226735 h 6858000"/>
              <a:gd name="connsiteX3" fmla="*/ 8088169 w 8170246"/>
              <a:gd name="connsiteY3" fmla="*/ 3626507 h 6858000"/>
              <a:gd name="connsiteX4" fmla="*/ 4857393 w 8170246"/>
              <a:gd name="connsiteY4" fmla="*/ 6858000 h 6858000"/>
              <a:gd name="connsiteX5" fmla="*/ 4783581 w 8170246"/>
              <a:gd name="connsiteY5" fmla="*/ 6858000 h 6858000"/>
              <a:gd name="connsiteX6" fmla="*/ 4734202 w 8170246"/>
              <a:gd name="connsiteY6" fmla="*/ 6858000 h 6858000"/>
              <a:gd name="connsiteX7" fmla="*/ 7964978 w 8170246"/>
              <a:gd name="connsiteY7" fmla="*/ 3626507 h 6858000"/>
              <a:gd name="connsiteX8" fmla="*/ 7964978 w 8170246"/>
              <a:gd name="connsiteY8" fmla="*/ 3226735 h 6858000"/>
              <a:gd name="connsiteX9" fmla="*/ 4738960 w 8170246"/>
              <a:gd name="connsiteY9" fmla="*/ 0 h 6858000"/>
              <a:gd name="connsiteX10" fmla="*/ 0 w 8170246"/>
              <a:gd name="connsiteY10" fmla="*/ 0 h 6858000"/>
              <a:gd name="connsiteX11" fmla="*/ 98791 w 8170246"/>
              <a:gd name="connsiteY11" fmla="*/ 0 h 6858000"/>
              <a:gd name="connsiteX12" fmla="*/ 4456718 w 8170246"/>
              <a:gd name="connsiteY12" fmla="*/ 0 h 6858000"/>
              <a:gd name="connsiteX13" fmla="*/ 4603489 w 8170246"/>
              <a:gd name="connsiteY13" fmla="*/ 0 h 6858000"/>
              <a:gd name="connsiteX14" fmla="*/ 7829507 w 8170246"/>
              <a:gd name="connsiteY14" fmla="*/ 3226735 h 6858000"/>
              <a:gd name="connsiteX15" fmla="*/ 7829507 w 8170246"/>
              <a:gd name="connsiteY15" fmla="*/ 3626507 h 6858000"/>
              <a:gd name="connsiteX16" fmla="*/ 4598731 w 8170246"/>
              <a:gd name="connsiteY16" fmla="*/ 6858000 h 6858000"/>
              <a:gd name="connsiteX17" fmla="*/ 4540663 w 8170246"/>
              <a:gd name="connsiteY17" fmla="*/ 6858000 h 6858000"/>
              <a:gd name="connsiteX18" fmla="*/ 133398 w 8170246"/>
              <a:gd name="connsiteY18" fmla="*/ 6858000 h 6858000"/>
              <a:gd name="connsiteX19" fmla="*/ 0 w 817024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70246" h="6858000">
                <a:moveTo>
                  <a:pt x="4738960" y="0"/>
                </a:moveTo>
                <a:lnTo>
                  <a:pt x="4862151" y="0"/>
                </a:ln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4783581" y="6858000"/>
                </a:cubicBezTo>
                <a:lnTo>
                  <a:pt x="4734202" y="6858000"/>
                </a:lnTo>
                <a:cubicBezTo>
                  <a:pt x="7964978" y="3626507"/>
                  <a:pt x="7964978" y="3626507"/>
                  <a:pt x="7964978" y="3626507"/>
                </a:cubicBezTo>
                <a:cubicBezTo>
                  <a:pt x="8074415" y="3517045"/>
                  <a:pt x="8074415" y="3336196"/>
                  <a:pt x="7964978" y="3226735"/>
                </a:cubicBezTo>
                <a:cubicBezTo>
                  <a:pt x="4738960" y="0"/>
                  <a:pt x="4738960" y="0"/>
                  <a:pt x="4738960" y="0"/>
                </a:cubicBezTo>
                <a:close/>
                <a:moveTo>
                  <a:pt x="0" y="0"/>
                </a:moveTo>
                <a:lnTo>
                  <a:pt x="98791" y="0"/>
                </a:lnTo>
                <a:cubicBezTo>
                  <a:pt x="1075904" y="0"/>
                  <a:pt x="2469401" y="0"/>
                  <a:pt x="4456718" y="0"/>
                </a:cubicBezTo>
                <a:lnTo>
                  <a:pt x="4603489" y="0"/>
                </a:lnTo>
                <a:cubicBezTo>
                  <a:pt x="4603489" y="0"/>
                  <a:pt x="4603489" y="0"/>
                  <a:pt x="7829507" y="3226735"/>
                </a:cubicBezTo>
                <a:cubicBezTo>
                  <a:pt x="7938944" y="3336196"/>
                  <a:pt x="7938944" y="3517045"/>
                  <a:pt x="7829507" y="3626507"/>
                </a:cubicBezTo>
                <a:cubicBezTo>
                  <a:pt x="7829507" y="3626507"/>
                  <a:pt x="7829507" y="3626507"/>
                  <a:pt x="4598731" y="6858000"/>
                </a:cubicBezTo>
                <a:lnTo>
                  <a:pt x="4540663" y="6858000"/>
                </a:lnTo>
                <a:cubicBezTo>
                  <a:pt x="4077749" y="6858000"/>
                  <a:pt x="2938270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76DB75-8865-E0EA-A26A-F2B3D73D90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7424" y="228599"/>
            <a:ext cx="5040270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b="1" dirty="0"/>
              <a:t>Depression in Adolescents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3DF4D3-8A35-461A-ABE0-F56B78A13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0836E-2858-2B9D-4B22-FCF8B3F3901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1812" y="1569237"/>
            <a:ext cx="5391756" cy="489019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10.6% of youths experience depression before adulthood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Girls are 2x more likely to experience depression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Can be more impairing in girls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Excessive empathy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Excessive compliance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Emotional overcontrol 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Many more youths experience depression than are ever formally diagnosed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Relapse/recurrence of symptoms is common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Complicated relationship with anxiety disorders</a:t>
            </a:r>
          </a:p>
          <a:p>
            <a:pPr>
              <a:lnSpc>
                <a:spcPct val="90000"/>
              </a:lnSpc>
            </a:pP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F8AD98-A96C-3E57-AEE4-9C7E2E5703E6}"/>
              </a:ext>
            </a:extLst>
          </p:cNvPr>
          <p:cNvSpPr txBox="1"/>
          <p:nvPr/>
        </p:nvSpPr>
        <p:spPr>
          <a:xfrm>
            <a:off x="9461764" y="6657945"/>
            <a:ext cx="2730236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968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91B121-12B5-4977-A064-636AB0B9B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EDA623-0AD5-6EC8-C653-B88C577FD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2302" y="178575"/>
            <a:ext cx="6574536" cy="1259894"/>
          </a:xfrm>
        </p:spPr>
        <p:txBody>
          <a:bodyPr>
            <a:normAutofit/>
          </a:bodyPr>
          <a:lstStyle/>
          <a:p>
            <a:r>
              <a:rPr lang="en-US" b="1" dirty="0">
                <a:cs typeface="Calibri Light"/>
              </a:rPr>
              <a:t>Treatment</a:t>
            </a:r>
            <a:endParaRPr lang="en-US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D05F70-AB3E-4472-B26B-EFE6A5A59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79C5C-D617-6088-F616-5AEFA2464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19" y="979714"/>
            <a:ext cx="7240763" cy="5587786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dirty="0">
                <a:cs typeface="Calibri"/>
              </a:rPr>
              <a:t>Psychoeducation &amp; therapy</a:t>
            </a:r>
          </a:p>
          <a:p>
            <a:r>
              <a:rPr lang="en-US" sz="2400" dirty="0">
                <a:cs typeface="Calibri"/>
              </a:rPr>
              <a:t>Social interaction &amp; setting of SMART goals</a:t>
            </a:r>
          </a:p>
          <a:p>
            <a:r>
              <a:rPr lang="en-US" sz="2400" dirty="0">
                <a:cs typeface="Calibri"/>
              </a:rPr>
              <a:t>Medication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400" dirty="0">
                <a:cs typeface="Calibri"/>
              </a:rPr>
              <a:t>SSRIs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400" dirty="0">
                <a:cs typeface="Calibri"/>
              </a:rPr>
              <a:t>SNRIs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400" dirty="0">
                <a:cs typeface="Calibri"/>
              </a:rPr>
              <a:t>Associated with a small, but significant, increase in suicidal thoughts (not actions)</a:t>
            </a:r>
          </a:p>
          <a:p>
            <a:r>
              <a:rPr lang="en-US" sz="2400" dirty="0">
                <a:cs typeface="Calibri"/>
              </a:rPr>
              <a:t>Most effective combination is therapy &amp; medication</a:t>
            </a:r>
          </a:p>
        </p:txBody>
      </p:sp>
      <p:pic>
        <p:nvPicPr>
          <p:cNvPr id="5" name="Picture 4" descr="A close-up of a young person smiling&#10;&#10;Description automatically generated">
            <a:extLst>
              <a:ext uri="{FF2B5EF4-FFF2-40B4-BE49-F238E27FC236}">
                <a16:creationId xmlns:a16="http://schemas.microsoft.com/office/drawing/2014/main" id="{D4A1BB2E-25BC-B3DE-C02B-059B2C66E7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884" r="-1" b="-1"/>
          <a:stretch/>
        </p:blipFill>
        <p:spPr>
          <a:xfrm>
            <a:off x="7958826" y="205946"/>
            <a:ext cx="3981455" cy="2823768"/>
          </a:xfrm>
          <a:prstGeom prst="rect">
            <a:avLst/>
          </a:prstGeom>
        </p:spPr>
      </p:pic>
      <p:sp>
        <p:nvSpPr>
          <p:cNvPr id="14" name="Freeform 11">
            <a:extLst>
              <a:ext uri="{FF2B5EF4-FFF2-40B4-BE49-F238E27FC236}">
                <a16:creationId xmlns:a16="http://schemas.microsoft.com/office/drawing/2014/main" id="{21F6BE39-9E37-45F0-B10C-92305CFB7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30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CD25866-F15D-40A4-AEC5-47C044637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DCB8E995-36E8-40B6-82D4-F52DE2987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DF54AEB5-68B5-46AE-B8F0-EEBE5DFE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E3F708CB-F094-4EE7-8AD5-A462F1DF8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ECFCFB22-E8B5-4FAC-A354-E7E0CE6F2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ED1DB3B4-A6DC-476F-986E-DF361EE84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4EE13DFA-3489-4DE6-9154-34D9CB40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5CD12D51-F9A8-4CC9-B9C9-206EAFD8C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266B326C-1178-40F9-A265-6067D363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12F3B319-F00B-4755-BC54-95511E21D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3079D7BD-8A3F-47F6-8407-D9DA96FF3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1F97C31C-8585-43FB-924B-8ADD65123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A33E1C89-7E74-49BF-A5D1-9A352ED03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C4A17ED-96AA-44A6-A050-E1A7A1CD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FBB2A87E-3E24-4A6F-9FD8-0F1436D4D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257F945B-2AA3-4328-BFF5-20DE64011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E1A7230F-6A6F-403C-9D83-7176E2852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E33E315A-9CB0-460E-A8B7-0A064BBF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22CAAD33-CFAD-4E61-82AE-0C6F8385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1A20E13C-2540-4000-A13B-8F781100E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51EF0A01-E03D-448B-B12E-D5BFC6D0D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58286A03-168E-477B-8876-2C53E4950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3DFFC705-1899-4E4C-AE76-F85BAF2F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01C9598D-BDF6-4A24-83B6-4DCA4D134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950C8213-67CD-4DEF-AA44-8BB31013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2016FE1D-E3EB-4CF6-809B-159872CC7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CE6C63DC-BAE4-42B6-8FDF-F6467C2D2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Freeform 11">
            <a:extLst>
              <a:ext uri="{FF2B5EF4-FFF2-40B4-BE49-F238E27FC236}">
                <a16:creationId xmlns:a16="http://schemas.microsoft.com/office/drawing/2014/main" id="{BFE4781A-41C7-4F27-8792-A74EFB8E5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CD306B45-25EE-434D-ABA9-A27B79320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540ABF-D5B6-AF95-0971-D42AE3B4D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019" y="942108"/>
            <a:ext cx="3256550" cy="49691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>
                <a:solidFill>
                  <a:schemeClr val="tx2">
                    <a:lumMod val="75000"/>
                  </a:schemeClr>
                </a:solidFill>
              </a:rPr>
              <a:t>Anxiety and Obsessive-Compulsive Disorders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A42F85E-4939-431E-8B4A-EC07C8E0A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7EBB3F9-D6F7-4F6A-8843-9FEBA15E4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71831"/>
            <a:ext cx="0" cy="320040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D2B17EF-74EB-4C33-B2E2-8E727B2E7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1">
              <a:alpha val="30000"/>
            </a:schemeClr>
          </a:solidFill>
        </p:grpSpPr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0A5F1F8A-3206-4B86-883F-65E98BB6E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6935F8C7-CC88-4243-9786-F3CDBF04A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9AF7BAD9-71B3-40D8-A089-EFF7FE67B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id="{6467094F-AEF0-4D3B-BB76-8B3C1F08B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15">
              <a:extLst>
                <a:ext uri="{FF2B5EF4-FFF2-40B4-BE49-F238E27FC236}">
                  <a16:creationId xmlns:a16="http://schemas.microsoft.com/office/drawing/2014/main" id="{36F56AF9-DEF1-44E7-BF42-6AAC1AA9D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6">
              <a:extLst>
                <a:ext uri="{FF2B5EF4-FFF2-40B4-BE49-F238E27FC236}">
                  <a16:creationId xmlns:a16="http://schemas.microsoft.com/office/drawing/2014/main" id="{A43EBE71-20BA-4A40-A513-516678089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17">
              <a:extLst>
                <a:ext uri="{FF2B5EF4-FFF2-40B4-BE49-F238E27FC236}">
                  <a16:creationId xmlns:a16="http://schemas.microsoft.com/office/drawing/2014/main" id="{1DB39648-7B38-4D0B-93C5-048EC4A4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id="{8DD2661F-DE5F-45EA-B30B-7C6589638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9">
              <a:extLst>
                <a:ext uri="{FF2B5EF4-FFF2-40B4-BE49-F238E27FC236}">
                  <a16:creationId xmlns:a16="http://schemas.microsoft.com/office/drawing/2014/main" id="{ABF0A0E5-E68E-4183-A913-228692FD8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20">
              <a:extLst>
                <a:ext uri="{FF2B5EF4-FFF2-40B4-BE49-F238E27FC236}">
                  <a16:creationId xmlns:a16="http://schemas.microsoft.com/office/drawing/2014/main" id="{615D8F55-8ACD-4EFE-A832-06E785479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21">
              <a:extLst>
                <a:ext uri="{FF2B5EF4-FFF2-40B4-BE49-F238E27FC236}">
                  <a16:creationId xmlns:a16="http://schemas.microsoft.com/office/drawing/2014/main" id="{0FDF4201-8CEC-474B-A6B1-88039B704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22">
              <a:extLst>
                <a:ext uri="{FF2B5EF4-FFF2-40B4-BE49-F238E27FC236}">
                  <a16:creationId xmlns:a16="http://schemas.microsoft.com/office/drawing/2014/main" id="{0F60AEA4-B25F-417E-93FC-59686DFBE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6F5F7-DC48-774F-7360-44A766609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062" y="379933"/>
            <a:ext cx="7042286" cy="63661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Anxiety – complex state of psychological distress that reflects emotional, behavioral, psychological, and cognitive reactions to threatening stimuli</a:t>
            </a:r>
          </a:p>
          <a:p>
            <a:pPr lvl="1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Fear – behavioral and psychological reaction to immediate threat</a:t>
            </a:r>
          </a:p>
          <a:p>
            <a:pPr lvl="1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Worry – cognitive reaction to anticipation of future events</a:t>
            </a:r>
          </a:p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Pediatric anxiety exists on continuum based on age &amp; development</a:t>
            </a:r>
          </a:p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Adaptive – helps kids achieve developmental stages &amp; goals</a:t>
            </a:r>
          </a:p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Maladaptive – extreme symptoms that extend beyond development stage &amp; interfere with expected activities</a:t>
            </a:r>
          </a:p>
          <a:p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768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roup 130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45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60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2" name="Rectangle 171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3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174" name="Rectangle 173">
            <a:extLst>
              <a:ext uri="{FF2B5EF4-FFF2-40B4-BE49-F238E27FC236}">
                <a16:creationId xmlns:a16="http://schemas.microsoft.com/office/drawing/2014/main" id="{008ED74B-06F2-4BD5-838F-1AAD0033E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337238-2FC4-52E4-D477-A813F24D81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b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75" name="Group 174">
            <a:extLst>
              <a:ext uri="{FF2B5EF4-FFF2-40B4-BE49-F238E27FC236}">
                <a16:creationId xmlns:a16="http://schemas.microsoft.com/office/drawing/2014/main" id="{E9F586E1-75B5-49B8-9A21-DD14CA0F6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9" name="Freeform 11">
              <a:extLst>
                <a:ext uri="{FF2B5EF4-FFF2-40B4-BE49-F238E27FC236}">
                  <a16:creationId xmlns:a16="http://schemas.microsoft.com/office/drawing/2014/main" id="{8ECF1231-6B06-42A7-9653-F6A738AACE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Freeform 12">
              <a:extLst>
                <a:ext uri="{FF2B5EF4-FFF2-40B4-BE49-F238E27FC236}">
                  <a16:creationId xmlns:a16="http://schemas.microsoft.com/office/drawing/2014/main" id="{DD0D424C-4930-4745-B075-4AF5691E38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Freeform 13">
              <a:extLst>
                <a:ext uri="{FF2B5EF4-FFF2-40B4-BE49-F238E27FC236}">
                  <a16:creationId xmlns:a16="http://schemas.microsoft.com/office/drawing/2014/main" id="{8CD110D4-7970-4333-ACA2-F5A0DFCE9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14">
              <a:extLst>
                <a:ext uri="{FF2B5EF4-FFF2-40B4-BE49-F238E27FC236}">
                  <a16:creationId xmlns:a16="http://schemas.microsoft.com/office/drawing/2014/main" id="{94C2DE85-6DF9-48B6-AC63-963A52242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15">
              <a:extLst>
                <a:ext uri="{FF2B5EF4-FFF2-40B4-BE49-F238E27FC236}">
                  <a16:creationId xmlns:a16="http://schemas.microsoft.com/office/drawing/2014/main" id="{2B527314-243D-423D-9285-A30290D18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Freeform 16">
              <a:extLst>
                <a:ext uri="{FF2B5EF4-FFF2-40B4-BE49-F238E27FC236}">
                  <a16:creationId xmlns:a16="http://schemas.microsoft.com/office/drawing/2014/main" id="{857798C9-0A62-400E-B105-429ABFC4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Freeform 17">
              <a:extLst>
                <a:ext uri="{FF2B5EF4-FFF2-40B4-BE49-F238E27FC236}">
                  <a16:creationId xmlns:a16="http://schemas.microsoft.com/office/drawing/2014/main" id="{40E214F1-D642-41FF-8FBB-F1484108E9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Freeform 18">
              <a:extLst>
                <a:ext uri="{FF2B5EF4-FFF2-40B4-BE49-F238E27FC236}">
                  <a16:creationId xmlns:a16="http://schemas.microsoft.com/office/drawing/2014/main" id="{24EBEFE9-8F4F-41C2-9022-FF9730C4E0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Freeform 19">
              <a:extLst>
                <a:ext uri="{FF2B5EF4-FFF2-40B4-BE49-F238E27FC236}">
                  <a16:creationId xmlns:a16="http://schemas.microsoft.com/office/drawing/2014/main" id="{389BEA2F-6457-431A-941E-840A670CA1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Freeform 20">
              <a:extLst>
                <a:ext uri="{FF2B5EF4-FFF2-40B4-BE49-F238E27FC236}">
                  <a16:creationId xmlns:a16="http://schemas.microsoft.com/office/drawing/2014/main" id="{D32D9258-EB54-414B-A2D5-458339569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21">
              <a:extLst>
                <a:ext uri="{FF2B5EF4-FFF2-40B4-BE49-F238E27FC236}">
                  <a16:creationId xmlns:a16="http://schemas.microsoft.com/office/drawing/2014/main" id="{495967EF-C4BF-4A5F-90E5-A603A6654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22">
              <a:extLst>
                <a:ext uri="{FF2B5EF4-FFF2-40B4-BE49-F238E27FC236}">
                  <a16:creationId xmlns:a16="http://schemas.microsoft.com/office/drawing/2014/main" id="{253675EB-03CE-4B59-BEBD-4D0D98710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F59E36E-75CF-41D0-8A35-75F95C722502}"/>
              </a:ext>
            </a:extLst>
          </p:cNvPr>
          <p:cNvSpPr txBox="1"/>
          <p:nvPr/>
        </p:nvSpPr>
        <p:spPr>
          <a:xfrm>
            <a:off x="2581592" y="86452"/>
            <a:ext cx="8911687" cy="9870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Common Psychiatric Conditions</a:t>
            </a: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F9CAF6A1-77C7-4ABC-9E4A-E74A8DB16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33" name="Freeform 27">
              <a:extLst>
                <a:ext uri="{FF2B5EF4-FFF2-40B4-BE49-F238E27FC236}">
                  <a16:creationId xmlns:a16="http://schemas.microsoft.com/office/drawing/2014/main" id="{6B3F65AF-943F-4D0E-B890-AA058F48B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28">
              <a:extLst>
                <a:ext uri="{FF2B5EF4-FFF2-40B4-BE49-F238E27FC236}">
                  <a16:creationId xmlns:a16="http://schemas.microsoft.com/office/drawing/2014/main" id="{660B5807-5995-44AD-9E16-10337DC83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29">
              <a:extLst>
                <a:ext uri="{FF2B5EF4-FFF2-40B4-BE49-F238E27FC236}">
                  <a16:creationId xmlns:a16="http://schemas.microsoft.com/office/drawing/2014/main" id="{E80AC2A9-A86D-45A4-B218-B52F22B3E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30">
              <a:extLst>
                <a:ext uri="{FF2B5EF4-FFF2-40B4-BE49-F238E27FC236}">
                  <a16:creationId xmlns:a16="http://schemas.microsoft.com/office/drawing/2014/main" id="{2DB7D344-D8A0-46BE-8BD4-70DEC451E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31">
              <a:extLst>
                <a:ext uri="{FF2B5EF4-FFF2-40B4-BE49-F238E27FC236}">
                  <a16:creationId xmlns:a16="http://schemas.microsoft.com/office/drawing/2014/main" id="{90B7E18B-6B64-4711-94DE-715DE0CB7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32">
              <a:extLst>
                <a:ext uri="{FF2B5EF4-FFF2-40B4-BE49-F238E27FC236}">
                  <a16:creationId xmlns:a16="http://schemas.microsoft.com/office/drawing/2014/main" id="{7CCF1B9C-A47F-4AC1-8164-F13CD4288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33">
              <a:extLst>
                <a:ext uri="{FF2B5EF4-FFF2-40B4-BE49-F238E27FC236}">
                  <a16:creationId xmlns:a16="http://schemas.microsoft.com/office/drawing/2014/main" id="{A7694E0F-733F-4E78-A250-B7840DA06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34">
              <a:extLst>
                <a:ext uri="{FF2B5EF4-FFF2-40B4-BE49-F238E27FC236}">
                  <a16:creationId xmlns:a16="http://schemas.microsoft.com/office/drawing/2014/main" id="{7DE4B38A-BCE4-48FC-9109-41F73413B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35">
              <a:extLst>
                <a:ext uri="{FF2B5EF4-FFF2-40B4-BE49-F238E27FC236}">
                  <a16:creationId xmlns:a16="http://schemas.microsoft.com/office/drawing/2014/main" id="{36605C57-20A9-46A2-A6DB-2EA83ADC9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36">
              <a:extLst>
                <a:ext uri="{FF2B5EF4-FFF2-40B4-BE49-F238E27FC236}">
                  <a16:creationId xmlns:a16="http://schemas.microsoft.com/office/drawing/2014/main" id="{23EFA4B2-9313-4409-9BAE-FC04D2AF1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37">
              <a:extLst>
                <a:ext uri="{FF2B5EF4-FFF2-40B4-BE49-F238E27FC236}">
                  <a16:creationId xmlns:a16="http://schemas.microsoft.com/office/drawing/2014/main" id="{C8A794CC-8846-4A65-8227-1001468DB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Freeform 38">
              <a:extLst>
                <a:ext uri="{FF2B5EF4-FFF2-40B4-BE49-F238E27FC236}">
                  <a16:creationId xmlns:a16="http://schemas.microsoft.com/office/drawing/2014/main" id="{87046215-2C6C-4EFD-9689-6EBF98CA9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6" name="Rectangle 145">
            <a:extLst>
              <a:ext uri="{FF2B5EF4-FFF2-40B4-BE49-F238E27FC236}">
                <a16:creationId xmlns:a16="http://schemas.microsoft.com/office/drawing/2014/main" id="{CC9387DA-2D8E-4E5D-BD65-274370B65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8" name="Freeform 11">
            <a:extLst>
              <a:ext uri="{FF2B5EF4-FFF2-40B4-BE49-F238E27FC236}">
                <a16:creationId xmlns:a16="http://schemas.microsoft.com/office/drawing/2014/main" id="{18BFC65B-9706-4EE1-8B75-FEEC1C530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615A59-0E44-472C-A832-12FD2F86D75C}"/>
              </a:ext>
            </a:extLst>
          </p:cNvPr>
          <p:cNvSpPr txBox="1"/>
          <p:nvPr/>
        </p:nvSpPr>
        <p:spPr>
          <a:xfrm>
            <a:off x="1887987" y="1221671"/>
            <a:ext cx="9924568" cy="5459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2000"/>
              <a:buFont typeface="Wingdings 3" charset="2"/>
              <a:buChar char=""/>
            </a:pPr>
            <a:r>
              <a:rPr lang="en-US" sz="2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Developmental Disorders</a:t>
            </a:r>
          </a:p>
          <a:p>
            <a:pPr lvl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2000"/>
              <a:buFont typeface="Wingdings 3" charset="2"/>
              <a:buChar char="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Autism Spectrum Disorder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2000"/>
              <a:buFont typeface="Wingdings 3" charset="2"/>
              <a:buChar char=""/>
            </a:pPr>
            <a:r>
              <a:rPr lang="en-US" sz="2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Disruptive Disorders</a:t>
            </a:r>
          </a:p>
          <a:p>
            <a:pPr lvl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2000"/>
              <a:buFont typeface="Wingdings 3" charset="2"/>
              <a:buChar char="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Attention Deficit Hyperactivity Disorder</a:t>
            </a:r>
          </a:p>
          <a:p>
            <a:pPr lvl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2000"/>
              <a:buFont typeface="Wingdings 3" charset="2"/>
              <a:buChar char="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Conduct Disorders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2000"/>
              <a:buFont typeface="Wingdings 3" charset="2"/>
              <a:buChar char=""/>
            </a:pPr>
            <a:r>
              <a:rPr lang="en-US" sz="2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Emotion &amp; Thought Disorders</a:t>
            </a:r>
          </a:p>
          <a:p>
            <a:pPr lvl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2000"/>
              <a:buFont typeface="Wingdings 3" charset="2"/>
              <a:buChar char="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Major Depressive Disorder</a:t>
            </a:r>
          </a:p>
          <a:p>
            <a:pPr lvl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2000"/>
              <a:buFont typeface="Wingdings 3" charset="2"/>
              <a:buChar char="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Anxiety &amp; Obsessive-Compulsive Disorders</a:t>
            </a:r>
          </a:p>
          <a:p>
            <a:pPr lvl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2000"/>
              <a:buFont typeface="Wingdings 3" charset="2"/>
              <a:buChar char="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Post Traumatic Stress Disorder (PTSD)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2000"/>
              <a:buFont typeface="Wingdings 3" charset="2"/>
              <a:buChar char=""/>
            </a:pPr>
            <a:r>
              <a:rPr lang="en-US" sz="2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Pediatric Psychosis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2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Substance Use Disorders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99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08ED74B-06F2-4BD5-838F-1AAD0033E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child hugging a person&amp;#39;s arm&#10;&#10;Description automatically generated">
            <a:extLst>
              <a:ext uri="{FF2B5EF4-FFF2-40B4-BE49-F238E27FC236}">
                <a16:creationId xmlns:a16="http://schemas.microsoft.com/office/drawing/2014/main" id="{1A6E124B-3CD1-2F6D-E492-E881B62A77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6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9F586E1-75B5-49B8-9A21-DD14CA0F6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8ECF1231-6B06-42A7-9653-F6A738AACE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DD0D424C-4930-4745-B075-4AF5691E38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8CD110D4-7970-4333-ACA2-F5A0DFCE9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94C2DE85-6DF9-48B6-AC63-963A52242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2B527314-243D-423D-9285-A30290D18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857798C9-0A62-400E-B105-429ABFC4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40E214F1-D642-41FF-8FBB-F1484108E9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24EBEFE9-8F4F-41C2-9022-FF9730C4E0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389BEA2F-6457-431A-941E-840A670CA1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D32D9258-EB54-414B-A2D5-458339569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495967EF-C4BF-4A5F-90E5-A603A6654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2">
              <a:extLst>
                <a:ext uri="{FF2B5EF4-FFF2-40B4-BE49-F238E27FC236}">
                  <a16:creationId xmlns:a16="http://schemas.microsoft.com/office/drawing/2014/main" id="{253675EB-03CE-4B59-BEBD-4D0D98710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B4F255-59CF-8782-5CA6-788AA3059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428" y="123438"/>
            <a:ext cx="8911687" cy="77128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cs typeface="Calibri Light"/>
              </a:rPr>
              <a:t>Anxiety Disorders in Children</a:t>
            </a:r>
            <a:endParaRPr lang="en-US" b="1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9CAF6A1-77C7-4ABC-9E4A-E74A8DB16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38" name="Freeform 27">
              <a:extLst>
                <a:ext uri="{FF2B5EF4-FFF2-40B4-BE49-F238E27FC236}">
                  <a16:creationId xmlns:a16="http://schemas.microsoft.com/office/drawing/2014/main" id="{6B3F65AF-943F-4D0E-B890-AA058F48B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28">
              <a:extLst>
                <a:ext uri="{FF2B5EF4-FFF2-40B4-BE49-F238E27FC236}">
                  <a16:creationId xmlns:a16="http://schemas.microsoft.com/office/drawing/2014/main" id="{660B5807-5995-44AD-9E16-10337DC83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29">
              <a:extLst>
                <a:ext uri="{FF2B5EF4-FFF2-40B4-BE49-F238E27FC236}">
                  <a16:creationId xmlns:a16="http://schemas.microsoft.com/office/drawing/2014/main" id="{E80AC2A9-A86D-45A4-B218-B52F22B3E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0">
              <a:extLst>
                <a:ext uri="{FF2B5EF4-FFF2-40B4-BE49-F238E27FC236}">
                  <a16:creationId xmlns:a16="http://schemas.microsoft.com/office/drawing/2014/main" id="{2DB7D344-D8A0-46BE-8BD4-70DEC451E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31">
              <a:extLst>
                <a:ext uri="{FF2B5EF4-FFF2-40B4-BE49-F238E27FC236}">
                  <a16:creationId xmlns:a16="http://schemas.microsoft.com/office/drawing/2014/main" id="{90B7E18B-6B64-4711-94DE-715DE0CB7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32">
              <a:extLst>
                <a:ext uri="{FF2B5EF4-FFF2-40B4-BE49-F238E27FC236}">
                  <a16:creationId xmlns:a16="http://schemas.microsoft.com/office/drawing/2014/main" id="{7CCF1B9C-A47F-4AC1-8164-F13CD4288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33">
              <a:extLst>
                <a:ext uri="{FF2B5EF4-FFF2-40B4-BE49-F238E27FC236}">
                  <a16:creationId xmlns:a16="http://schemas.microsoft.com/office/drawing/2014/main" id="{A7694E0F-733F-4E78-A250-B7840DA06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7DE4B38A-BCE4-48FC-9109-41F73413B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35">
              <a:extLst>
                <a:ext uri="{FF2B5EF4-FFF2-40B4-BE49-F238E27FC236}">
                  <a16:creationId xmlns:a16="http://schemas.microsoft.com/office/drawing/2014/main" id="{36605C57-20A9-46A2-A6DB-2EA83ADC9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36">
              <a:extLst>
                <a:ext uri="{FF2B5EF4-FFF2-40B4-BE49-F238E27FC236}">
                  <a16:creationId xmlns:a16="http://schemas.microsoft.com/office/drawing/2014/main" id="{23EFA4B2-9313-4409-9BAE-FC04D2AF1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id="{C8A794CC-8846-4A65-8227-1001468DB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38">
              <a:extLst>
                <a:ext uri="{FF2B5EF4-FFF2-40B4-BE49-F238E27FC236}">
                  <a16:creationId xmlns:a16="http://schemas.microsoft.com/office/drawing/2014/main" id="{87046215-2C6C-4EFD-9689-6EBF98CA9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CC9387DA-2D8E-4E5D-BD65-274370B65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" name="Freeform 11">
            <a:extLst>
              <a:ext uri="{FF2B5EF4-FFF2-40B4-BE49-F238E27FC236}">
                <a16:creationId xmlns:a16="http://schemas.microsoft.com/office/drawing/2014/main" id="{18BFC65B-9706-4EE1-8B75-FEEC1C530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19A0B-99BB-4D9C-4C5F-FEA0B1E91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082" y="983401"/>
            <a:ext cx="9693440" cy="554648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cs typeface="Calibri"/>
              </a:rPr>
              <a:t>Most frequently diagnosed condition in children &amp; adolescents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cs typeface="Calibri"/>
              </a:rPr>
              <a:t>Categories: 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dirty="0">
                <a:cs typeface="Calibri"/>
              </a:rPr>
              <a:t>Separation anxiety disorder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dirty="0">
                <a:cs typeface="Calibri"/>
              </a:rPr>
              <a:t>Selective mutism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dirty="0">
                <a:cs typeface="Calibri"/>
              </a:rPr>
              <a:t>Specific phobias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dirty="0">
                <a:cs typeface="Calibri"/>
              </a:rPr>
              <a:t>Social anxiety disorder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dirty="0">
                <a:cs typeface="Calibri"/>
              </a:rPr>
              <a:t>Generalized anxiety disorder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cs typeface="Calibri"/>
              </a:rPr>
              <a:t>Persist across childhood &amp; adolescence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cs typeface="Calibri"/>
              </a:rPr>
              <a:t>Predict negative developmental outcomes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dirty="0">
                <a:cs typeface="Calibri"/>
              </a:rPr>
              <a:t>Major depressive disorder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dirty="0">
                <a:cs typeface="Calibri"/>
              </a:rPr>
              <a:t>Substance use disorders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dirty="0">
                <a:cs typeface="Calibri"/>
              </a:rPr>
              <a:t>Suicidal behavior</a:t>
            </a:r>
          </a:p>
        </p:txBody>
      </p:sp>
    </p:spTree>
    <p:extLst>
      <p:ext uri="{BB962C8B-B14F-4D97-AF65-F5344CB8AC3E}">
        <p14:creationId xmlns:p14="http://schemas.microsoft.com/office/powerpoint/2010/main" val="1401316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DD21E1-BAF0-4314-AB31-82ECB8AC9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3AF3EC-4DC0-A79F-1321-F02F504CF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134" y="192000"/>
            <a:ext cx="6815266" cy="773147"/>
          </a:xfrm>
        </p:spPr>
        <p:txBody>
          <a:bodyPr>
            <a:normAutofit/>
          </a:bodyPr>
          <a:lstStyle/>
          <a:p>
            <a:r>
              <a:rPr lang="en-US" b="1" dirty="0">
                <a:cs typeface="Calibri Light"/>
              </a:rPr>
              <a:t>Generalized Anxiety Disorder</a:t>
            </a:r>
            <a:endParaRPr lang="en-US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C8619C-F25D-468E-95FA-2A2151D7D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9CFEB-43CB-9504-30E9-880CA706B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1045030"/>
            <a:ext cx="7011208" cy="562097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cs typeface="Calibri"/>
              </a:rPr>
              <a:t>Characterized by worry, not fear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cs typeface="Calibri"/>
              </a:rPr>
              <a:t>More closely related to depression  - appx 50% of youth with GAD also have depression 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cs typeface="Calibri"/>
              </a:rPr>
              <a:t>Developmentally, ability to worry &amp; dwell on negative events starts around age 8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cs typeface="Calibri"/>
              </a:rPr>
              <a:t>Worries interfere with their daily lives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cs typeface="Calibri"/>
              </a:rPr>
              <a:t>Causes distress &amp; takes time &amp; energy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cs typeface="Calibri"/>
              </a:rPr>
              <a:t>Interferes with ability to concentrate on important tasks and activities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cs typeface="Calibri"/>
              </a:rPr>
              <a:t>Mood problems, frustration, and irritability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cs typeface="Calibri"/>
              </a:rPr>
              <a:t>Somatic problems – headaches, abdominal pain, fatigue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cs typeface="Calibri"/>
              </a:rPr>
              <a:t>Interferes with development of more adaptive coping strategies</a:t>
            </a:r>
          </a:p>
        </p:txBody>
      </p:sp>
      <p:pic>
        <p:nvPicPr>
          <p:cNvPr id="5" name="Picture 4" descr="A cartoon of a child sitting on a rock&#10;&#10;Description automatically generated">
            <a:extLst>
              <a:ext uri="{FF2B5EF4-FFF2-40B4-BE49-F238E27FC236}">
                <a16:creationId xmlns:a16="http://schemas.microsoft.com/office/drawing/2014/main" id="{5B7DB7B2-3EC7-63DD-5147-D35F508B5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60432" y="495817"/>
            <a:ext cx="4404737" cy="4290788"/>
          </a:xfrm>
          <a:prstGeom prst="rect">
            <a:avLst/>
          </a:prstGeom>
        </p:spPr>
      </p:pic>
      <p:sp>
        <p:nvSpPr>
          <p:cNvPr id="14" name="Freeform 12">
            <a:extLst>
              <a:ext uri="{FF2B5EF4-FFF2-40B4-BE49-F238E27FC236}">
                <a16:creationId xmlns:a16="http://schemas.microsoft.com/office/drawing/2014/main" id="{7D9439D6-DEAD-4CEB-A61B-BE3D64D1B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83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lying in a field with umbrellas and a pool&#10;&#10;Description automatically generated">
            <a:extLst>
              <a:ext uri="{FF2B5EF4-FFF2-40B4-BE49-F238E27FC236}">
                <a16:creationId xmlns:a16="http://schemas.microsoft.com/office/drawing/2014/main" id="{EF58A9BE-3507-5FDD-7E09-391F33E828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32381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C17A52-4D8B-2614-54CE-9F5C91C61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22221"/>
            <a:ext cx="5464968" cy="130424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cs typeface="Calibri Light"/>
              </a:rPr>
              <a:t>Obsessive Compulsive Disorder (OCD)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4024E-4136-A6C2-D232-9E6ACF475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6984" y="1243584"/>
            <a:ext cx="6428232" cy="5614416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US" sz="2000" dirty="0">
                <a:cs typeface="Calibri"/>
              </a:rPr>
              <a:t>Characterized by presence of recurrent, unwanted obsessions or compulsions that are time consuming, case marked distress, or significantly impair daily functioning</a:t>
            </a:r>
          </a:p>
          <a:p>
            <a:r>
              <a:rPr lang="en-US" sz="2000" dirty="0">
                <a:cs typeface="Calibri"/>
              </a:rPr>
              <a:t>Obsessions – persistent thoughts, urges, or images that are unwanted and intrusive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200" dirty="0">
                <a:cs typeface="Calibri"/>
              </a:rPr>
              <a:t>Contamination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200" dirty="0">
                <a:cs typeface="Calibri"/>
              </a:rPr>
              <a:t>Recurrent doubts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200" dirty="0">
                <a:cs typeface="Calibri"/>
              </a:rPr>
              <a:t>Need for order &amp; symmetry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200" dirty="0">
                <a:cs typeface="Calibri"/>
              </a:rPr>
              <a:t>Aggressive or horrific impulses</a:t>
            </a:r>
          </a:p>
          <a:p>
            <a:r>
              <a:rPr lang="en-US" sz="2000" dirty="0">
                <a:cs typeface="Calibri"/>
              </a:rPr>
              <a:t>Compulsions – repetitive behaviors or mental acts that child feels driven to perform in response to an obsession or according to rules that must be applied rigidly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>
                <a:cs typeface="Calibri"/>
              </a:rPr>
              <a:t>Washing, cleaning, counting, ch</a:t>
            </a:r>
            <a:r>
              <a:rPr lang="en-US" sz="1400" dirty="0">
                <a:cs typeface="Calibri"/>
              </a:rPr>
              <a:t>ecking, repeating, ordering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400" dirty="0">
                <a:cs typeface="Calibri"/>
              </a:rPr>
              <a:t>Performed in a rigid and idiosyncratic way</a:t>
            </a:r>
          </a:p>
        </p:txBody>
      </p:sp>
    </p:spTree>
    <p:extLst>
      <p:ext uri="{BB962C8B-B14F-4D97-AF65-F5344CB8AC3E}">
        <p14:creationId xmlns:p14="http://schemas.microsoft.com/office/powerpoint/2010/main" val="1313856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F21E579-4785-4A4E-8D09-42E5246D8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3157A5-BA8D-0A84-FF97-8E7C79093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5" y="159574"/>
            <a:ext cx="5122652" cy="88545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cs typeface="Calibri Light"/>
              </a:rPr>
              <a:t>Pediatric OCD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E96D34-9D7C-4984-961D-7165FA216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5F274-2584-7A73-8F85-5A500341B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923732"/>
            <a:ext cx="5122652" cy="577469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cs typeface="Calibri"/>
              </a:rPr>
              <a:t>Neurodevelopmental disorder that is highly genetic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cs typeface="Calibri"/>
              </a:rPr>
              <a:t>Children may be convinced that their thoughts will come true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cs typeface="Calibri"/>
              </a:rPr>
              <a:t>Obsessions and compulsions are more often vague and magical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cs typeface="Calibri"/>
              </a:rPr>
              <a:t>Mental rituals – often overlooked by caregivers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cs typeface="Calibri"/>
              </a:rPr>
              <a:t>Persistent over time – increased risk for relationship, employment, and emotional problems into adulthood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cs typeface="Calibri"/>
              </a:rPr>
              <a:t>Associated with: 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cs typeface="Calibri"/>
              </a:rPr>
              <a:t>Tic disorders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cs typeface="Calibri"/>
              </a:rPr>
              <a:t>Tourette's disorder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cs typeface="Calibri"/>
              </a:rPr>
              <a:t>Trichotillomania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cs typeface="Calibri"/>
              </a:rPr>
              <a:t>Excoriation disorder</a:t>
            </a:r>
          </a:p>
          <a:p>
            <a:pPr>
              <a:lnSpc>
                <a:spcPct val="90000"/>
              </a:lnSpc>
            </a:pPr>
            <a:endParaRPr lang="en-US" sz="1300" dirty="0">
              <a:cs typeface="Calibri"/>
            </a:endParaRPr>
          </a:p>
        </p:txBody>
      </p:sp>
      <p:pic>
        <p:nvPicPr>
          <p:cNvPr id="7" name="Picture 6" descr="A group of children on a merry go round at a park&#10;&#10;Description automatically generated">
            <a:extLst>
              <a:ext uri="{FF2B5EF4-FFF2-40B4-BE49-F238E27FC236}">
                <a16:creationId xmlns:a16="http://schemas.microsoft.com/office/drawing/2014/main" id="{0A5D7A8B-F38E-AD9E-68E0-E53DB47184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457" r="18864" b="2"/>
          <a:stretch/>
        </p:blipFill>
        <p:spPr>
          <a:xfrm>
            <a:off x="6091916" y="645106"/>
            <a:ext cx="5451627" cy="5247747"/>
          </a:xfrm>
          <a:prstGeom prst="rect">
            <a:avLst/>
          </a:prstGeom>
        </p:spPr>
      </p:pic>
      <p:sp>
        <p:nvSpPr>
          <p:cNvPr id="16" name="Freeform 12">
            <a:extLst>
              <a:ext uri="{FF2B5EF4-FFF2-40B4-BE49-F238E27FC236}">
                <a16:creationId xmlns:a16="http://schemas.microsoft.com/office/drawing/2014/main" id="{C8DE1BEC-DAE3-43F4-8D9F-384C3D694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129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CB4E4-256D-0DBC-EEC6-62A82B589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3976" y="109729"/>
            <a:ext cx="8681349" cy="804672"/>
          </a:xfrm>
        </p:spPr>
        <p:txBody>
          <a:bodyPr anchor="b">
            <a:normAutofit/>
          </a:bodyPr>
          <a:lstStyle/>
          <a:p>
            <a:pPr algn="ctr"/>
            <a:r>
              <a:rPr lang="en-US" sz="4000" dirty="0">
                <a:cs typeface="Calibri Light"/>
              </a:rPr>
              <a:t>Treatment for Anxiety Disorders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680C0-B5C0-70F2-49A3-AFF4090D2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366" y="1389888"/>
            <a:ext cx="5742058" cy="53583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cs typeface="Calibri"/>
              </a:rPr>
              <a:t>Cognitive Behavioral Therapy</a:t>
            </a:r>
          </a:p>
          <a:p>
            <a:r>
              <a:rPr lang="en-US" sz="2000" dirty="0">
                <a:cs typeface="Calibri"/>
              </a:rPr>
              <a:t>Exposure &amp; response prevention – first line for OCD</a:t>
            </a:r>
          </a:p>
          <a:p>
            <a:r>
              <a:rPr lang="en-US" sz="2000" dirty="0">
                <a:cs typeface="Calibri"/>
              </a:rPr>
              <a:t>Medication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 dirty="0">
                <a:cs typeface="Calibri"/>
              </a:rPr>
              <a:t>SSRIs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 dirty="0">
                <a:cs typeface="Calibri"/>
              </a:rPr>
              <a:t>Alpha 2-adrenergic agonists – clonidine, guanfacine</a:t>
            </a:r>
          </a:p>
          <a:p>
            <a:r>
              <a:rPr lang="en-US" sz="2000" dirty="0">
                <a:cs typeface="Calibri"/>
              </a:rPr>
              <a:t>Best outcomes combine therapy &amp; medication</a:t>
            </a:r>
          </a:p>
          <a:p>
            <a:endParaRPr lang="en-US" sz="2000" dirty="0">
              <a:cs typeface="Calibri"/>
            </a:endParaRPr>
          </a:p>
        </p:txBody>
      </p:sp>
      <p:pic>
        <p:nvPicPr>
          <p:cNvPr id="11" name="Picture 10" descr="Cartoon a cartoon of a person in a booth&#10;&#10;Description automatically generated">
            <a:extLst>
              <a:ext uri="{FF2B5EF4-FFF2-40B4-BE49-F238E27FC236}">
                <a16:creationId xmlns:a16="http://schemas.microsoft.com/office/drawing/2014/main" id="{989D73BD-F3A7-7410-67A5-F717D773EE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32988" b="2"/>
          <a:stretch/>
        </p:blipFill>
        <p:spPr>
          <a:xfrm>
            <a:off x="8031551" y="3429000"/>
            <a:ext cx="3876165" cy="328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56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08ED74B-06F2-4BD5-838F-1AAD0033E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Scan of a human brain in a neurology clinic">
            <a:extLst>
              <a:ext uri="{FF2B5EF4-FFF2-40B4-BE49-F238E27FC236}">
                <a16:creationId xmlns:a16="http://schemas.microsoft.com/office/drawing/2014/main" id="{2A7A3708-153D-753E-AE2C-52FD6BE55A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t="15907" b="909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9F586E1-75B5-49B8-9A21-DD14CA0F6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ECF1231-6B06-42A7-9653-F6A738AACE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D0D424C-4930-4745-B075-4AF5691E38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CD110D4-7970-4333-ACA2-F5A0DFCE9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4C2DE85-6DF9-48B6-AC63-963A52242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B527314-243D-423D-9285-A30290D18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57798C9-0A62-400E-B105-429ABFC4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0E214F1-D642-41FF-8FBB-F1484108E9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4EBEFE9-8F4F-41C2-9022-FF9730C4E0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89BEA2F-6457-431A-941E-840A670CA1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32D9258-EB54-414B-A2D5-458339569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95967EF-C4BF-4A5F-90E5-A603A6654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53675EB-03CE-4B59-BEBD-4D0D98710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B30261C-5BFE-E4F2-CA3F-4D7E53F54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94942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cs typeface="Calibri Light"/>
              </a:rPr>
              <a:t>Trauma Based Disorders</a:t>
            </a:r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9CAF6A1-77C7-4ABC-9E4A-E74A8DB16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6B3F65AF-943F-4D0E-B890-AA058F48B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660B5807-5995-44AD-9E16-10337DC83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E80AC2A9-A86D-45A4-B218-B52F22B3E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2DB7D344-D8A0-46BE-8BD4-70DEC451E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90B7E18B-6B64-4711-94DE-715DE0CB7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7CCF1B9C-A47F-4AC1-8164-F13CD4288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A7694E0F-733F-4E78-A250-B7840DA06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7DE4B38A-BCE4-48FC-9109-41F73413B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36605C57-20A9-46A2-A6DB-2EA83ADC9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23EFA4B2-9313-4409-9BAE-FC04D2AF1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C8A794CC-8846-4A65-8227-1001468DB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87046215-2C6C-4EFD-9689-6EBF98CA9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CC9387DA-2D8E-4E5D-BD65-274370B65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18BFC65B-9706-4EE1-8B75-FEEC1C530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225B8-5636-DF52-2649-DDAB8C424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3899" y="1078992"/>
            <a:ext cx="9120713" cy="542480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>
                <a:cs typeface="Calibri"/>
              </a:rPr>
              <a:t>Reactive Attachment Disorder (RAD) </a:t>
            </a:r>
          </a:p>
          <a:p>
            <a:r>
              <a:rPr lang="en-US" sz="2400" dirty="0">
                <a:cs typeface="Calibri"/>
              </a:rPr>
              <a:t>Child Maltreatment</a:t>
            </a:r>
          </a:p>
          <a:p>
            <a:pPr lvl="2">
              <a:buFont typeface="Courier New" panose="020B0604020202020204" pitchFamily="34" charset="0"/>
              <a:buChar char="o"/>
            </a:pPr>
            <a:r>
              <a:rPr lang="en-US" sz="2400" dirty="0">
                <a:cs typeface="Calibri"/>
              </a:rPr>
              <a:t>Physical abuse</a:t>
            </a:r>
          </a:p>
          <a:p>
            <a:pPr lvl="2">
              <a:buFont typeface="Courier New" panose="020B0604020202020204" pitchFamily="34" charset="0"/>
              <a:buChar char="o"/>
            </a:pPr>
            <a:r>
              <a:rPr lang="en-US" sz="2400" dirty="0">
                <a:cs typeface="Calibri"/>
              </a:rPr>
              <a:t>Sexual abuse</a:t>
            </a:r>
          </a:p>
          <a:p>
            <a:pPr lvl="2">
              <a:buFont typeface="Courier New" panose="020B0604020202020204" pitchFamily="34" charset="0"/>
              <a:buChar char="o"/>
            </a:pPr>
            <a:r>
              <a:rPr lang="en-US" sz="2400" dirty="0">
                <a:cs typeface="Calibri"/>
              </a:rPr>
              <a:t>Psychological abuse (mental injury)</a:t>
            </a:r>
          </a:p>
          <a:p>
            <a:pPr lvl="2">
              <a:buFont typeface="Courier New" panose="020B0604020202020204" pitchFamily="34" charset="0"/>
              <a:buChar char="o"/>
            </a:pPr>
            <a:r>
              <a:rPr lang="en-US" sz="2400" dirty="0">
                <a:cs typeface="Calibri"/>
              </a:rPr>
              <a:t>Neglect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400" u="sng" dirty="0">
                <a:cs typeface="Calibri"/>
              </a:rPr>
              <a:t>Not a diagnosis itself – increases risk for development of other psychiatric problems</a:t>
            </a:r>
          </a:p>
          <a:p>
            <a:r>
              <a:rPr lang="en-US" sz="2400" dirty="0">
                <a:cs typeface="Calibri"/>
              </a:rPr>
              <a:t>Post traumatic stress disorder (PTSD)</a:t>
            </a:r>
            <a:endParaRPr lang="en-US" sz="2400" i="1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1543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5552C-0D21-0F34-5464-399B76958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522" y="1"/>
            <a:ext cx="10496934" cy="731520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4000" u="sng" dirty="0">
                <a:ea typeface="Calibri Light"/>
                <a:cs typeface="Calibri Light"/>
              </a:rPr>
              <a:t>Dysphoric Mood Disruptive Disorder (DMDD)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C3A69-D4AE-BA7F-3FF0-F119A7C21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9424" y="1097280"/>
            <a:ext cx="9116183" cy="5687568"/>
          </a:xfr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r>
              <a:rPr lang="en-US" sz="2800" dirty="0">
                <a:ea typeface="Calibri"/>
                <a:cs typeface="Calibri"/>
              </a:rPr>
              <a:t>No known cause</a:t>
            </a:r>
          </a:p>
          <a:p>
            <a:r>
              <a:rPr lang="en-US" sz="2800" dirty="0">
                <a:ea typeface="Calibri"/>
                <a:cs typeface="Calibri"/>
              </a:rPr>
              <a:t>Triad of symptoms: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>
                <a:ea typeface="Calibri"/>
                <a:cs typeface="Calibri"/>
              </a:rPr>
              <a:t>Major depression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>
                <a:ea typeface="Calibri"/>
                <a:cs typeface="Calibri"/>
              </a:rPr>
              <a:t>Mania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>
                <a:ea typeface="Calibri"/>
                <a:cs typeface="Calibri"/>
              </a:rPr>
              <a:t>Hypomania</a:t>
            </a:r>
          </a:p>
          <a:p>
            <a:r>
              <a:rPr lang="en-US" sz="2800" dirty="0">
                <a:ea typeface="Calibri"/>
                <a:cs typeface="Calibri"/>
              </a:rPr>
              <a:t>Often co-occurs with other mental health conditions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>
                <a:ea typeface="Calibri"/>
                <a:cs typeface="Calibri"/>
              </a:rPr>
              <a:t>Anxiety disorders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>
                <a:ea typeface="Calibri"/>
                <a:cs typeface="Calibri"/>
              </a:rPr>
              <a:t>ADHD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>
                <a:ea typeface="Calibri"/>
                <a:cs typeface="Calibri"/>
              </a:rPr>
              <a:t>Eating disorders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>
                <a:ea typeface="Calibri"/>
                <a:cs typeface="Calibri"/>
              </a:rPr>
              <a:t>OCD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>
                <a:ea typeface="Calibri"/>
                <a:cs typeface="Calibri"/>
              </a:rPr>
              <a:t>Personality disorders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>
                <a:ea typeface="Calibri"/>
                <a:cs typeface="Calibri"/>
              </a:rPr>
              <a:t>Substance use disorders</a:t>
            </a:r>
          </a:p>
          <a:p>
            <a:r>
              <a:rPr lang="en-US" sz="2800" dirty="0">
                <a:ea typeface="Calibri"/>
                <a:cs typeface="Calibri"/>
              </a:rPr>
              <a:t>Treatment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>
                <a:ea typeface="Calibri"/>
                <a:cs typeface="Calibri"/>
              </a:rPr>
              <a:t>Medication first for stabilization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>
                <a:ea typeface="Calibri"/>
                <a:cs typeface="Calibri"/>
              </a:rPr>
              <a:t>Therapy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>
                <a:ea typeface="Calibri"/>
                <a:cs typeface="Calibri"/>
              </a:rPr>
              <a:t>Lifestyle changes to avoid triggers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 sz="2000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96083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62866-4793-F0AA-BEE5-4F67DAF37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8652" y="139256"/>
            <a:ext cx="8912225" cy="546544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dirty="0"/>
              <a:t>Mania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5E0C5-2358-B3A9-58E2-0729E1E97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3784" y="853440"/>
            <a:ext cx="9153144" cy="593140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Significant changes in mood, thinking, energy level, and behavior</a:t>
            </a:r>
          </a:p>
          <a:p>
            <a:r>
              <a:rPr lang="en-US" sz="2400" dirty="0"/>
              <a:t>Euphoria or greatly increased mood often associated with disinhibition</a:t>
            </a:r>
          </a:p>
          <a:p>
            <a:r>
              <a:rPr lang="en-US" sz="2400" dirty="0"/>
              <a:t>Marked decreased need for sleep</a:t>
            </a:r>
          </a:p>
          <a:p>
            <a:r>
              <a:rPr lang="en-US" sz="2400" dirty="0"/>
              <a:t>Impulsive or risky behavior – spending lots of money, high risk sex, driving recklessly</a:t>
            </a:r>
          </a:p>
          <a:p>
            <a:r>
              <a:rPr lang="en-US" sz="2400" dirty="0"/>
              <a:t>Racing thoughts, distractibility, difficulty distinguishing relevant and non-relevant thoughts</a:t>
            </a:r>
          </a:p>
          <a:p>
            <a:r>
              <a:rPr lang="en-US" sz="2400" dirty="0"/>
              <a:t>Speech is often rapid, pressured, loud, difficult to interrupt</a:t>
            </a:r>
          </a:p>
          <a:p>
            <a:r>
              <a:rPr lang="en-US" sz="2400" dirty="0"/>
              <a:t>Can result in psychosis</a:t>
            </a:r>
          </a:p>
          <a:p>
            <a:r>
              <a:rPr lang="en-US" sz="2400" dirty="0"/>
              <a:t>High likelihood for hospitalization to protect self and others from risky behavior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505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35916-B959-D746-064D-2E600AE7F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18629" y="123985"/>
            <a:ext cx="9392421" cy="92256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cs typeface="Calibri Light"/>
              </a:rPr>
              <a:t>Panic Disorder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EEF4E-E0A9-CE07-0417-8860A51CB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0368" y="740664"/>
            <a:ext cx="6708648" cy="611733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>
                <a:cs typeface="Calibri"/>
              </a:rPr>
              <a:t>Hallmark is unexpected panic attacks</a:t>
            </a:r>
          </a:p>
          <a:p>
            <a:r>
              <a:rPr lang="en-US" sz="2400" dirty="0">
                <a:cs typeface="Calibri"/>
              </a:rPr>
              <a:t>"Panic attack" = abrupt and unexpected surge of intense fear or discomfort that occurs from a calm or anxious state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cs typeface="Calibri"/>
              </a:rPr>
              <a:t>Typically peak within minutes and resolve within an hour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cs typeface="Calibri"/>
              </a:rPr>
              <a:t>Can be triggered or untriggered</a:t>
            </a:r>
          </a:p>
          <a:p>
            <a:r>
              <a:rPr lang="en-US" sz="2400" dirty="0">
                <a:cs typeface="Calibri"/>
              </a:rPr>
              <a:t>Symptoms include: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400" dirty="0">
                <a:cs typeface="Calibri"/>
              </a:rPr>
              <a:t>Fear of death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400" dirty="0">
                <a:cs typeface="Calibri"/>
              </a:rPr>
              <a:t>Palpitations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400" dirty="0">
                <a:cs typeface="Calibri"/>
              </a:rPr>
              <a:t>Tremors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400" dirty="0">
                <a:cs typeface="Calibri"/>
              </a:rPr>
              <a:t>Sweating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400" dirty="0">
                <a:cs typeface="Calibri"/>
              </a:rPr>
              <a:t>Chest pain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400" dirty="0">
                <a:cs typeface="Calibri"/>
              </a:rPr>
              <a:t>Nausea, stomach discomfort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400" dirty="0">
                <a:cs typeface="Calibri"/>
              </a:rPr>
              <a:t>Fear of choking or smothering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400" dirty="0">
                <a:cs typeface="Calibri"/>
              </a:rPr>
              <a:t>Fear of dying </a:t>
            </a:r>
          </a:p>
        </p:txBody>
      </p:sp>
      <p:pic>
        <p:nvPicPr>
          <p:cNvPr id="4" name="Picture 3" descr="Fight Back Against Panic Attacks">
            <a:extLst>
              <a:ext uri="{FF2B5EF4-FFF2-40B4-BE49-F238E27FC236}">
                <a16:creationId xmlns:a16="http://schemas.microsoft.com/office/drawing/2014/main" id="{475AD3FD-0A10-918E-F499-575C0301B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291" y="4162359"/>
            <a:ext cx="3026582" cy="252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536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7946D-4D8E-5667-7421-FBB66B4C15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10052" y="229299"/>
            <a:ext cx="3397250" cy="126117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/>
              <a:t>Medications for Panic Disorder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3A184-09A4-7C27-822E-06C50BB49FF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37005" y="2472459"/>
            <a:ext cx="3405187" cy="34480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SSRI's</a:t>
            </a:r>
          </a:p>
          <a:p>
            <a:r>
              <a:rPr lang="en-US" sz="2000" dirty="0"/>
              <a:t>SNRI's</a:t>
            </a:r>
          </a:p>
          <a:p>
            <a:r>
              <a:rPr lang="en-US" sz="2000" dirty="0"/>
              <a:t>Long-acting benzodiazepine (clonazepam)</a:t>
            </a:r>
          </a:p>
          <a:p>
            <a:endParaRPr lang="en-US" sz="2000" dirty="0"/>
          </a:p>
        </p:txBody>
      </p:sp>
      <p:pic>
        <p:nvPicPr>
          <p:cNvPr id="8" name="Picture 7" descr="Explore the Causes and Treatments of Panic Attacks and Panic Disorder">
            <a:extLst>
              <a:ext uri="{FF2B5EF4-FFF2-40B4-BE49-F238E27FC236}">
                <a16:creationId xmlns:a16="http://schemas.microsoft.com/office/drawing/2014/main" id="{4E0A4912-B586-4478-A391-D2DBA00263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08" r="11365" b="1"/>
          <a:stretch/>
        </p:blipFill>
        <p:spPr>
          <a:xfrm>
            <a:off x="884698" y="877413"/>
            <a:ext cx="6406903" cy="504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5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1EDD21E1-BAF0-4314-AB31-82ECB8AC9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EF1615-4B55-159D-7216-F4CD91B0F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200" y="75851"/>
            <a:ext cx="7561714" cy="1259894"/>
          </a:xfrm>
        </p:spPr>
        <p:txBody>
          <a:bodyPr>
            <a:normAutofit/>
          </a:bodyPr>
          <a:lstStyle/>
          <a:p>
            <a:r>
              <a:rPr lang="en-US" dirty="0">
                <a:ea typeface="Calibri Light"/>
                <a:cs typeface="Calibri Light"/>
              </a:rPr>
              <a:t>Autism Spectrum Disorders (ASD)</a:t>
            </a:r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DC8619C-F25D-468E-95FA-2A2151D7D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076692C2-0FC4-1847-D4A8-53E6A50F2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8890" y="1002320"/>
            <a:ext cx="7656424" cy="556517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ea typeface="Calibri"/>
                <a:cs typeface="Calibri"/>
              </a:rPr>
              <a:t>Deficits in social communication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ea typeface="Calibri"/>
                <a:cs typeface="Calibri"/>
              </a:rPr>
              <a:t>Social-emotional reciprocity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ea typeface="Calibri"/>
                <a:cs typeface="Calibri"/>
              </a:rPr>
              <a:t>Non-verbal communication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ea typeface="Calibri"/>
                <a:cs typeface="Calibri"/>
              </a:rPr>
              <a:t>Interpersonal relationships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ea typeface="Calibri"/>
                <a:cs typeface="Calibri"/>
              </a:rPr>
              <a:t>Restricted &amp; repetitive patterns of behavior, interest, or activities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ea typeface="Calibri"/>
                <a:cs typeface="Calibri"/>
              </a:rPr>
              <a:t>Repetitive behaviors – repeating words, hand flapping, lining up toys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ea typeface="Calibri"/>
                <a:cs typeface="Calibri"/>
              </a:rPr>
              <a:t>Excessive adherence to routines or resistance to change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ea typeface="Calibri"/>
                <a:cs typeface="Calibri"/>
              </a:rPr>
              <a:t>Restricted &amp; fixated interests – abnormal in intensity and focus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ea typeface="Calibri"/>
                <a:cs typeface="Calibri"/>
              </a:rPr>
              <a:t>Unusually high or low sensitivity to sensory input</a:t>
            </a:r>
          </a:p>
        </p:txBody>
      </p:sp>
      <p:pic>
        <p:nvPicPr>
          <p:cNvPr id="36" name="Picture 35" descr="A group of people&amp;#39;s heads with different icons&#10;&#10;Description automatically generated">
            <a:extLst>
              <a:ext uri="{FF2B5EF4-FFF2-40B4-BE49-F238E27FC236}">
                <a16:creationId xmlns:a16="http://schemas.microsoft.com/office/drawing/2014/main" id="{E3F7BC5F-2C65-61D0-D3EC-F6037DCF0C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" b="15058"/>
          <a:stretch/>
        </p:blipFill>
        <p:spPr>
          <a:xfrm>
            <a:off x="528348" y="2211355"/>
            <a:ext cx="3763734" cy="3176104"/>
          </a:xfrm>
          <a:prstGeom prst="rect">
            <a:avLst/>
          </a:prstGeom>
        </p:spPr>
      </p:pic>
      <p:sp>
        <p:nvSpPr>
          <p:cNvPr id="46" name="Freeform 12">
            <a:extLst>
              <a:ext uri="{FF2B5EF4-FFF2-40B4-BE49-F238E27FC236}">
                <a16:creationId xmlns:a16="http://schemas.microsoft.com/office/drawing/2014/main" id="{7D9439D6-DEAD-4CEB-A61B-BE3D64D1B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858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F966DD2F-FBF5-41CE-A3F4-565352D95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B93258-FCA4-D459-E53A-6D8477CB6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897" y="624110"/>
            <a:ext cx="9712998" cy="128089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Post-traumatic Stress Disorder (PTSD)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46FCE2B-F2D2-466E-B0AA-8E341DB49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" name="Freeform 11">
            <a:extLst>
              <a:ext uri="{FF2B5EF4-FFF2-40B4-BE49-F238E27FC236}">
                <a16:creationId xmlns:a16="http://schemas.microsoft.com/office/drawing/2014/main" id="{2BD31C98-199A-4722-A1A5-4393A43E7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39" name="Content Placeholder 2">
            <a:extLst>
              <a:ext uri="{FF2B5EF4-FFF2-40B4-BE49-F238E27FC236}">
                <a16:creationId xmlns:a16="http://schemas.microsoft.com/office/drawing/2014/main" id="{5F7BFC41-921A-C3D9-EAED-CE6B922F58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1797914"/>
              </p:ext>
            </p:extLst>
          </p:nvPr>
        </p:nvGraphicFramePr>
        <p:xfrm>
          <a:off x="1794897" y="2222983"/>
          <a:ext cx="8987404" cy="3653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55741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F21E579-4785-4A4E-8D09-42E5246D8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0F66D8-D0D1-F45C-2B32-E6F83AA88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628" y="111754"/>
            <a:ext cx="5122652" cy="1259894"/>
          </a:xfrm>
        </p:spPr>
        <p:txBody>
          <a:bodyPr>
            <a:normAutofit/>
          </a:bodyPr>
          <a:lstStyle/>
          <a:p>
            <a:r>
              <a:rPr lang="en-US" dirty="0">
                <a:ea typeface="Calibri Light"/>
                <a:cs typeface="Calibri Light"/>
              </a:rPr>
              <a:t>PTSD Symptom Cluster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E96D34-9D7C-4984-961D-7165FA216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AE660-8A36-3F4A-E517-6CC75357F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3821" y="746449"/>
            <a:ext cx="6628652" cy="603276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ea typeface="Calibri"/>
                <a:cs typeface="Calibri"/>
              </a:rPr>
              <a:t>Intrusion Symptoms - "re-experiencing" the event 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ea typeface="Calibri"/>
                <a:cs typeface="Calibri"/>
              </a:rPr>
              <a:t>Intrusive thoughts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ea typeface="Calibri"/>
                <a:cs typeface="Calibri"/>
              </a:rPr>
              <a:t>Flashbacks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ea typeface="Calibri"/>
                <a:cs typeface="Calibri"/>
              </a:rPr>
              <a:t>Can be seen through play in younger children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ea typeface="Calibri"/>
                <a:cs typeface="Calibri"/>
              </a:rPr>
              <a:t>Avoidance Symptoms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ea typeface="Calibri"/>
                <a:cs typeface="Calibri"/>
              </a:rPr>
              <a:t>Negative Thoughts and Emotions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ea typeface="Calibri"/>
                <a:cs typeface="Calibri"/>
              </a:rPr>
              <a:t>Anxiety, depression, guilt, anger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ea typeface="Calibri"/>
                <a:cs typeface="Calibri"/>
              </a:rPr>
              <a:t>Emotional "numbing"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ea typeface="Calibri"/>
                <a:cs typeface="Calibri"/>
              </a:rPr>
              <a:t>Arousal and Reactivity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ea typeface="Calibri"/>
                <a:cs typeface="Calibri"/>
              </a:rPr>
              <a:t>Hypervigilance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ea typeface="Calibri"/>
                <a:cs typeface="Calibri"/>
              </a:rPr>
              <a:t>Easily provoked – irritable and quick to anger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ea typeface="Calibri"/>
                <a:cs typeface="Calibri"/>
              </a:rPr>
              <a:t>Self-destructive behavior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ea typeface="Calibri"/>
                <a:cs typeface="Calibri"/>
              </a:rPr>
              <a:t>Concentration &amp; sleep problems</a:t>
            </a:r>
          </a:p>
          <a:p>
            <a:pPr>
              <a:lnSpc>
                <a:spcPct val="90000"/>
              </a:lnSpc>
            </a:pPr>
            <a:endParaRPr lang="en-US" sz="1300" dirty="0">
              <a:ea typeface="Calibri"/>
              <a:cs typeface="Calibri"/>
            </a:endParaRPr>
          </a:p>
        </p:txBody>
      </p:sp>
      <p:pic>
        <p:nvPicPr>
          <p:cNvPr id="7" name="Picture 6" descr="A child sitting on a concrete staircase&#10;&#10;Description automatically generated">
            <a:extLst>
              <a:ext uri="{FF2B5EF4-FFF2-40B4-BE49-F238E27FC236}">
                <a16:creationId xmlns:a16="http://schemas.microsoft.com/office/drawing/2014/main" id="{B6147EDE-F108-3447-8618-BCECB47C03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300"/>
          <a:stretch/>
        </p:blipFill>
        <p:spPr>
          <a:xfrm>
            <a:off x="872443" y="1371648"/>
            <a:ext cx="4191021" cy="4474600"/>
          </a:xfrm>
          <a:prstGeom prst="rect">
            <a:avLst/>
          </a:prstGeom>
        </p:spPr>
      </p:pic>
      <p:sp>
        <p:nvSpPr>
          <p:cNvPr id="16" name="Freeform 12">
            <a:extLst>
              <a:ext uri="{FF2B5EF4-FFF2-40B4-BE49-F238E27FC236}">
                <a16:creationId xmlns:a16="http://schemas.microsoft.com/office/drawing/2014/main" id="{C8DE1BEC-DAE3-43F4-8D9F-384C3D694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519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91B121-12B5-4977-A064-636AB0B9B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31409-09C0-9204-B8D0-650C9A6C4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166207"/>
            <a:ext cx="5483135" cy="125989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cs typeface="Calibri Light"/>
              </a:rPr>
              <a:t>PTSD in Children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D05F70-AB3E-4472-B26B-EFE6A5A59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44F76-651E-7078-A4EF-19BBB3677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5424" y="800902"/>
            <a:ext cx="7565136" cy="5983946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cs typeface="Calibri"/>
              </a:rPr>
              <a:t>Significant distress or impairment in social interactions, school, and other activities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cs typeface="Calibri"/>
              </a:rPr>
              <a:t>Most common is direct exposure to physical violence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cs typeface="Calibri"/>
              </a:rPr>
              <a:t>Most common symptoms are:  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dirty="0">
                <a:cs typeface="Calibri"/>
              </a:rPr>
              <a:t>Persistent avoidance of people or places associated with the trauma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dirty="0">
                <a:cs typeface="Calibri"/>
              </a:rPr>
              <a:t>Distress or anxiety when reminded of traumatic event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dirty="0">
                <a:cs typeface="Calibri"/>
              </a:rPr>
              <a:t>Increased irritability &amp; temper tantrums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dirty="0">
                <a:cs typeface="Calibri"/>
              </a:rPr>
              <a:t>Sleep problems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cs typeface="Calibri"/>
              </a:rPr>
              <a:t>Children as young as preschool can develop PTSD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dirty="0">
                <a:cs typeface="Calibri"/>
              </a:rPr>
              <a:t>Often show symptoms through repetitive play, demand avoidance, and temper tantrums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cs typeface="Calibri"/>
              </a:rPr>
              <a:t>Girls are 2-3x more likely to develop PTSD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dirty="0">
                <a:cs typeface="Calibri"/>
              </a:rPr>
              <a:t>Possibly related to increase in interpersonal trauma like sexual assault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cs typeface="Calibri"/>
              </a:rPr>
              <a:t>Associated with conduct disorder, depression, anxiety, and substance use disorders</a:t>
            </a:r>
          </a:p>
        </p:txBody>
      </p:sp>
      <p:pic>
        <p:nvPicPr>
          <p:cNvPr id="4" name="Picture 3" descr="Child playing on the maze">
            <a:extLst>
              <a:ext uri="{FF2B5EF4-FFF2-40B4-BE49-F238E27FC236}">
                <a16:creationId xmlns:a16="http://schemas.microsoft.com/office/drawing/2014/main" id="{7C6563CF-C86F-4304-6264-BF44815288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"/>
          <a:stretch/>
        </p:blipFill>
        <p:spPr>
          <a:xfrm>
            <a:off x="231865" y="3428777"/>
            <a:ext cx="3981455" cy="2317133"/>
          </a:xfrm>
          <a:prstGeom prst="rect">
            <a:avLst/>
          </a:prstGeom>
        </p:spPr>
      </p:pic>
      <p:sp>
        <p:nvSpPr>
          <p:cNvPr id="13" name="Freeform 11">
            <a:extLst>
              <a:ext uri="{FF2B5EF4-FFF2-40B4-BE49-F238E27FC236}">
                <a16:creationId xmlns:a16="http://schemas.microsoft.com/office/drawing/2014/main" id="{21F6BE39-9E37-45F0-B10C-92305CFB7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028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45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" name="Freeform 11">
            <a:extLst>
              <a:ext uri="{FF2B5EF4-FFF2-40B4-BE49-F238E27FC236}">
                <a16:creationId xmlns:a16="http://schemas.microsoft.com/office/drawing/2014/main" id="{7326F4E6-9131-42DA-97B2-0BA8D1E25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E491B121-12B5-4977-A064-636AB0B9B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C4C422-AF3A-2DE3-0086-5BDB828032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9147" y="116218"/>
            <a:ext cx="7598168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 dirty="0"/>
              <a:t>Evidence Based Treatment for PTSD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ED05F70-AB3E-4472-B26B-EFE6A5A59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8CA3FD1-F5B9-B2A3-78C5-5388F08C24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60338" y="1426748"/>
            <a:ext cx="6839710" cy="517688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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Trauma informed care – general approach to providing sensitive &amp; responsive treatment to survivors</a:t>
            </a:r>
          </a:p>
          <a:p>
            <a:pPr>
              <a:buFont typeface="Wingdings 3" charset="2"/>
              <a:buChar char="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Psychological first aid</a:t>
            </a:r>
          </a:p>
          <a:p>
            <a:pPr lvl="1" algn="l">
              <a:buFont typeface="Wingdings 3" charset="2"/>
              <a:buChar char="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Preventative of PTSD after experiencing a catastrophic event</a:t>
            </a:r>
          </a:p>
          <a:p>
            <a:pPr>
              <a:buFont typeface="Wingdings 3" charset="2"/>
              <a:buChar char="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Prolonged exposure therapy (PET)</a:t>
            </a:r>
          </a:p>
          <a:p>
            <a:pPr>
              <a:buFont typeface="Wingdings 3" charset="2"/>
              <a:buChar char="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Trauma-focused Cognitive Behavioral Therapy (TF-CBT)</a:t>
            </a:r>
          </a:p>
          <a:p>
            <a:pPr>
              <a:buFont typeface="Wingdings 3" charset="2"/>
              <a:buChar char="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Medications to treat underlying mood or regulation disorders – can help kids tolerate PET and/or TF-CBT</a:t>
            </a:r>
          </a:p>
          <a:p>
            <a:pPr>
              <a:buFont typeface="Wingdings 3" charset="2"/>
              <a:buChar char="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 3" charset="2"/>
              <a:buChar char="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5" name="Picture 24" descr="Paper head with rainbow gears">
            <a:extLst>
              <a:ext uri="{FF2B5EF4-FFF2-40B4-BE49-F238E27FC236}">
                <a16:creationId xmlns:a16="http://schemas.microsoft.com/office/drawing/2014/main" id="{C45D0AD8-A21E-1E51-B945-8EBF05A0CB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30" r="221" b="3"/>
          <a:stretch/>
        </p:blipFill>
        <p:spPr>
          <a:xfrm>
            <a:off x="313430" y="914964"/>
            <a:ext cx="3333047" cy="4977460"/>
          </a:xfrm>
          <a:prstGeom prst="rect">
            <a:avLst/>
          </a:prstGeom>
        </p:spPr>
      </p:pic>
      <p:sp>
        <p:nvSpPr>
          <p:cNvPr id="66" name="Freeform 11">
            <a:extLst>
              <a:ext uri="{FF2B5EF4-FFF2-40B4-BE49-F238E27FC236}">
                <a16:creationId xmlns:a16="http://schemas.microsoft.com/office/drawing/2014/main" id="{21F6BE39-9E37-45F0-B10C-92305CFB7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281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E491B121-12B5-4977-A064-636AB0B9B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AF59D3-636A-E8AA-CDC8-3F8AF08D9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8186" y="92822"/>
            <a:ext cx="8989299" cy="728272"/>
          </a:xfrm>
        </p:spPr>
        <p:txBody>
          <a:bodyPr>
            <a:normAutofit/>
          </a:bodyPr>
          <a:lstStyle/>
          <a:p>
            <a:r>
              <a:rPr lang="en-US" b="1" dirty="0">
                <a:cs typeface="Calibri Light"/>
              </a:rPr>
              <a:t>Pediatric Schizophrenia &amp; Psychosis</a:t>
            </a:r>
            <a:endParaRPr lang="en-US" b="1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ED05F70-AB3E-4472-B26B-EFE6A5A59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80767-42A3-4E3C-F2EE-11B033AE0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821094"/>
            <a:ext cx="6574535" cy="594408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cs typeface="Calibri"/>
              </a:rPr>
              <a:t>Psychotic disorder in which the youth's thoughts, feelings, and actions reflect a lack of contact with reality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cs typeface="Calibri"/>
              </a:rPr>
              <a:t> Highly genetic 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cs typeface="Calibri"/>
              </a:rPr>
              <a:t>Rare in kids – significant impairment when present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cs typeface="Calibri"/>
              </a:rPr>
              <a:t>Typically emerges in early 20's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cs typeface="Calibri"/>
              </a:rPr>
              <a:t>Distinct stages of disease each with their own unique symptom cluster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1800" dirty="0">
                <a:cs typeface="Calibri"/>
              </a:rPr>
              <a:t>Premorbid – early childhood – developmental delays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1800" dirty="0">
                <a:cs typeface="Calibri"/>
              </a:rPr>
              <a:t>Prodromal – noticeable symptoms emerge 2-6 years before first psychotic episode – general decline in functioning 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1800" dirty="0">
                <a:cs typeface="Calibri"/>
              </a:rPr>
              <a:t>Acute – positive symptoms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1800" dirty="0">
                <a:cs typeface="Calibri"/>
              </a:rPr>
              <a:t>Residual – chronic problems</a:t>
            </a:r>
          </a:p>
          <a:p>
            <a:pPr>
              <a:lnSpc>
                <a:spcPct val="90000"/>
              </a:lnSpc>
            </a:pPr>
            <a:endParaRPr lang="en-US" sz="1500" dirty="0">
              <a:cs typeface="Calibri"/>
            </a:endParaRPr>
          </a:p>
        </p:txBody>
      </p:sp>
      <p:pic>
        <p:nvPicPr>
          <p:cNvPr id="4" name="Picture 3" descr="Child wearing pilot helmet">
            <a:extLst>
              <a:ext uri="{FF2B5EF4-FFF2-40B4-BE49-F238E27FC236}">
                <a16:creationId xmlns:a16="http://schemas.microsoft.com/office/drawing/2014/main" id="{68C239A1-ABE2-EC98-22A3-8F5B52166F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39" r="15202"/>
          <a:stretch/>
        </p:blipFill>
        <p:spPr>
          <a:xfrm>
            <a:off x="7832676" y="2817622"/>
            <a:ext cx="3981455" cy="3832526"/>
          </a:xfrm>
          <a:prstGeom prst="rect">
            <a:avLst/>
          </a:prstGeom>
        </p:spPr>
      </p:pic>
      <p:sp>
        <p:nvSpPr>
          <p:cNvPr id="63" name="Freeform 11">
            <a:extLst>
              <a:ext uri="{FF2B5EF4-FFF2-40B4-BE49-F238E27FC236}">
                <a16:creationId xmlns:a16="http://schemas.microsoft.com/office/drawing/2014/main" id="{21F6BE39-9E37-45F0-B10C-92305CFB7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135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491B121-12B5-4977-A064-636AB0B9B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7A42BD-2840-B4D6-CCB2-9B7ED2E06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218" y="93510"/>
            <a:ext cx="8065569" cy="1259894"/>
          </a:xfrm>
        </p:spPr>
        <p:txBody>
          <a:bodyPr>
            <a:normAutofit/>
          </a:bodyPr>
          <a:lstStyle/>
          <a:p>
            <a:r>
              <a:rPr lang="en-US" b="1" dirty="0">
                <a:cs typeface="Calibri Light"/>
              </a:rPr>
              <a:t>Pediatric Schizophrenia Symptoms</a:t>
            </a:r>
            <a:endParaRPr lang="en-US" b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ED05F70-AB3E-4472-B26B-EFE6A5A59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E951C8F-CE81-99EC-00DE-D7FD3D218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8029" y="1023867"/>
            <a:ext cx="6574535" cy="553888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cs typeface="Calibri"/>
              </a:rPr>
              <a:t>Hallucinations (auditory or visual)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>
                <a:cs typeface="Calibri"/>
              </a:rPr>
              <a:t>Delusions (fixed thought processes)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cs typeface="Calibri"/>
              </a:rPr>
              <a:t>Peculiar speech &amp; language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cs typeface="Calibri"/>
              </a:rPr>
              <a:t>Disturbances in movement &amp; coordination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cs typeface="Calibri"/>
              </a:rPr>
              <a:t>Disturbances in affect</a:t>
            </a:r>
          </a:p>
          <a:p>
            <a:pPr lvl="1">
              <a:lnSpc>
                <a:spcPct val="90000"/>
              </a:lnSpc>
              <a:buFont typeface="Courier New,monospace" panose="020B0604020202020204" pitchFamily="34" charset="0"/>
              <a:buChar char="o"/>
            </a:pPr>
            <a:r>
              <a:rPr lang="en-US" dirty="0">
                <a:cs typeface="Calibri"/>
              </a:rPr>
              <a:t>Diminished emotional expression</a:t>
            </a:r>
          </a:p>
          <a:p>
            <a:pPr lvl="1">
              <a:lnSpc>
                <a:spcPct val="90000"/>
              </a:lnSpc>
              <a:buFont typeface="Courier New,monospace" panose="020B0604020202020204" pitchFamily="34" charset="0"/>
              <a:buChar char="o"/>
            </a:pPr>
            <a:r>
              <a:rPr lang="en-US" dirty="0">
                <a:cs typeface="Calibri"/>
              </a:rPr>
              <a:t>Inappropriate emotional reactions to stimuli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cs typeface="Calibri"/>
              </a:rPr>
              <a:t>Mood disturbances</a:t>
            </a:r>
          </a:p>
          <a:p>
            <a:pPr>
              <a:lnSpc>
                <a:spcPct val="90000"/>
              </a:lnSpc>
            </a:pPr>
            <a:r>
              <a:rPr lang="en-US" sz="2400" i="1" dirty="0">
                <a:cs typeface="Calibri"/>
              </a:rPr>
              <a:t>Psychosis can occur with acute mania and/or substance use</a:t>
            </a:r>
          </a:p>
          <a:p>
            <a:pPr>
              <a:lnSpc>
                <a:spcPct val="90000"/>
              </a:lnSpc>
            </a:pPr>
            <a:endParaRPr lang="en-US" dirty="0">
              <a:cs typeface="Calibri"/>
            </a:endParaRPr>
          </a:p>
        </p:txBody>
      </p:sp>
      <p:pic>
        <p:nvPicPr>
          <p:cNvPr id="16" name="Picture 15" descr="Empty speech bubbles">
            <a:extLst>
              <a:ext uri="{FF2B5EF4-FFF2-40B4-BE49-F238E27FC236}">
                <a16:creationId xmlns:a16="http://schemas.microsoft.com/office/drawing/2014/main" id="{D64B2375-23B9-E693-81A2-505A5F8229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76" r="14510" b="-3"/>
          <a:stretch/>
        </p:blipFill>
        <p:spPr>
          <a:xfrm>
            <a:off x="432529" y="1023867"/>
            <a:ext cx="3981455" cy="4480729"/>
          </a:xfrm>
          <a:prstGeom prst="rect">
            <a:avLst/>
          </a:prstGeom>
        </p:spPr>
      </p:pic>
      <p:sp>
        <p:nvSpPr>
          <p:cNvPr id="25" name="Freeform 11">
            <a:extLst>
              <a:ext uri="{FF2B5EF4-FFF2-40B4-BE49-F238E27FC236}">
                <a16:creationId xmlns:a16="http://schemas.microsoft.com/office/drawing/2014/main" id="{21F6BE39-9E37-45F0-B10C-92305CFB7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441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491B121-12B5-4977-A064-636AB0B9B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C8A015-49AE-4AB6-B545-F09E07059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860" y="129466"/>
            <a:ext cx="6574536" cy="1043735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Schizophrenia Treatment 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D05F70-AB3E-4472-B26B-EFE6A5A59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147CA-C139-B292-311E-718730497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886408"/>
            <a:ext cx="6574535" cy="584212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3200" b="1" dirty="0">
                <a:cs typeface="Calibri"/>
              </a:rPr>
              <a:t>Medications! 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cs typeface="Calibri"/>
              </a:rPr>
              <a:t>Conventional antipsychotics</a:t>
            </a:r>
            <a:endParaRPr lang="en-US" sz="2000" dirty="0"/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cs typeface="Calibri"/>
              </a:rPr>
              <a:t>Haldol most well known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cs typeface="Calibri"/>
              </a:rPr>
              <a:t>Lots of side effects – tardive dyskinesia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cs typeface="Calibri"/>
              </a:rPr>
              <a:t>Atypical antipsychotics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cs typeface="Calibri"/>
              </a:rPr>
              <a:t>Aripiprazole (Abilify), olanzapine (Zyprexa), quetiapine (Seroquel), risperidone (Risperdal)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cs typeface="Calibri"/>
              </a:rPr>
              <a:t>38-72%  of youths show symptom reduction with medication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cs typeface="Calibri"/>
              </a:rPr>
              <a:t>Recommended use for 6-18 months after first psychotic episode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cs typeface="Calibri"/>
              </a:rPr>
              <a:t>71-77% of youths stopped taking medication within first 180 days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cs typeface="Calibri"/>
              </a:rPr>
              <a:t>Predictive of relapse</a:t>
            </a:r>
          </a:p>
        </p:txBody>
      </p:sp>
      <p:pic>
        <p:nvPicPr>
          <p:cNvPr id="10" name="Picture 9" descr="Blue Pills Free Stock Photo - Public Domain Pictures">
            <a:extLst>
              <a:ext uri="{FF2B5EF4-FFF2-40B4-BE49-F238E27FC236}">
                <a16:creationId xmlns:a16="http://schemas.microsoft.com/office/drawing/2014/main" id="{7A8CF942-5ABE-4FDD-A2A4-15C5764E42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6"/>
          <a:stretch/>
        </p:blipFill>
        <p:spPr>
          <a:xfrm>
            <a:off x="7717152" y="3743732"/>
            <a:ext cx="3981455" cy="2823768"/>
          </a:xfrm>
          <a:prstGeom prst="rect">
            <a:avLst/>
          </a:prstGeom>
        </p:spPr>
      </p:pic>
      <p:sp>
        <p:nvSpPr>
          <p:cNvPr id="19" name="Freeform 11">
            <a:extLst>
              <a:ext uri="{FF2B5EF4-FFF2-40B4-BE49-F238E27FC236}">
                <a16:creationId xmlns:a16="http://schemas.microsoft.com/office/drawing/2014/main" id="{21F6BE39-9E37-45F0-B10C-92305CFB7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729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91B121-12B5-4977-A064-636AB0B9B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14050-85F4-3EAC-7159-65E95FFAD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339" y="159574"/>
            <a:ext cx="6574536" cy="1259894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Comorbid Problems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D05F70-AB3E-4472-B26B-EFE6A5A59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85D77-F359-DC5F-A1E1-1EAA2DE80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1026368"/>
            <a:ext cx="6574535" cy="554113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cs typeface="Calibri"/>
              </a:rPr>
              <a:t>Appx 50% of adolescents with SUD show at least 1 other mental health condition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cs typeface="Calibri"/>
              </a:rPr>
              <a:t>Between 60-90% of youth referred for SUD treatment have a comorbid mental health problem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cs typeface="Calibri"/>
              </a:rPr>
              <a:t>Adolescents are more likely to show disruptive &amp; antisocial behavior (vs adults who are more likely to show mood &amp; anxiety disorders)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cs typeface="Calibri"/>
              </a:rPr>
              <a:t>ADHD is most frequent co-occurring disorder – 50-75%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cs typeface="Calibri"/>
              </a:rPr>
              <a:t>When both are present, symptoms are more severe for each disorder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cs typeface="Calibri"/>
              </a:rPr>
              <a:t>Depression – 25-50%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cs typeface="Calibri"/>
              </a:rPr>
              <a:t>Anxiety – 10-40%</a:t>
            </a:r>
          </a:p>
          <a:p>
            <a:pPr>
              <a:lnSpc>
                <a:spcPct val="90000"/>
              </a:lnSpc>
            </a:pPr>
            <a:endParaRPr lang="en-US" sz="1700" dirty="0">
              <a:cs typeface="Calibri"/>
            </a:endParaRPr>
          </a:p>
          <a:p>
            <a:pPr>
              <a:lnSpc>
                <a:spcPct val="90000"/>
              </a:lnSpc>
            </a:pPr>
            <a:endParaRPr lang="en-US" sz="1700" dirty="0">
              <a:cs typeface="Calibri"/>
            </a:endParaRPr>
          </a:p>
          <a:p>
            <a:pPr>
              <a:lnSpc>
                <a:spcPct val="90000"/>
              </a:lnSpc>
            </a:pPr>
            <a:endParaRPr lang="en-US" sz="1700" dirty="0">
              <a:cs typeface="Calibri"/>
            </a:endParaRPr>
          </a:p>
        </p:txBody>
      </p:sp>
      <p:pic>
        <p:nvPicPr>
          <p:cNvPr id="4" name="Picture 3" descr="Six pins pointed on several spots on a road map">
            <a:extLst>
              <a:ext uri="{FF2B5EF4-FFF2-40B4-BE49-F238E27FC236}">
                <a16:creationId xmlns:a16="http://schemas.microsoft.com/office/drawing/2014/main" id="{31E7C62E-6C82-2856-6F8A-D80E61CB09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28" r="31178" b="1"/>
          <a:stretch/>
        </p:blipFill>
        <p:spPr>
          <a:xfrm>
            <a:off x="7886334" y="645106"/>
            <a:ext cx="3332963" cy="5247747"/>
          </a:xfrm>
          <a:prstGeom prst="rect">
            <a:avLst/>
          </a:prstGeom>
        </p:spPr>
      </p:pic>
      <p:sp>
        <p:nvSpPr>
          <p:cNvPr id="13" name="Freeform 11">
            <a:extLst>
              <a:ext uri="{FF2B5EF4-FFF2-40B4-BE49-F238E27FC236}">
                <a16:creationId xmlns:a16="http://schemas.microsoft.com/office/drawing/2014/main" id="{21F6BE39-9E37-45F0-B10C-92305CFB7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38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DD21E1-BAF0-4314-AB31-82ECB8AC9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B5CC4A-CEC8-89D8-76D3-9AD03C045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6154" y="91161"/>
            <a:ext cx="5122652" cy="125989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cs typeface="Calibri Light"/>
              </a:rPr>
              <a:t>Clinical Pearls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C8619C-F25D-468E-95FA-2A2151D7D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A2BB8-FEDC-8A84-CDBF-9846ADBE9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1051560"/>
            <a:ext cx="6190487" cy="484129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cs typeface="Calibri"/>
              </a:rPr>
              <a:t>Pediatric psychiatric conditions frequently cause behavioral disturbances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cs typeface="Calibri"/>
              </a:rPr>
              <a:t>What appears criminal may have roots in mental health problems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cs typeface="Calibri"/>
              </a:rPr>
              <a:t>Be trauma informed – with youth and families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cs typeface="Calibri"/>
              </a:rPr>
              <a:t>The family system is the best agent for change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cs typeface="Calibri"/>
              </a:rPr>
              <a:t>Incarceration and "scared straight" is ineffective and/or harmful for youth with conduct disorders</a:t>
            </a: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>
              <a:cs typeface="Calibri"/>
            </a:endParaRPr>
          </a:p>
          <a:p>
            <a:pPr>
              <a:lnSpc>
                <a:spcPct val="90000"/>
              </a:lnSpc>
            </a:pPr>
            <a:endParaRPr lang="en-US" dirty="0">
              <a:cs typeface="Calibri"/>
            </a:endParaRPr>
          </a:p>
          <a:p>
            <a:pPr>
              <a:lnSpc>
                <a:spcPct val="90000"/>
              </a:lnSpc>
            </a:pPr>
            <a:endParaRPr lang="en-US" dirty="0">
              <a:cs typeface="Calibri"/>
            </a:endParaRPr>
          </a:p>
        </p:txBody>
      </p:sp>
      <p:pic>
        <p:nvPicPr>
          <p:cNvPr id="4" name="Picture 3" descr="Plant growing in a concrete crack">
            <a:extLst>
              <a:ext uri="{FF2B5EF4-FFF2-40B4-BE49-F238E27FC236}">
                <a16:creationId xmlns:a16="http://schemas.microsoft.com/office/drawing/2014/main" id="{B2F98D99-13D7-69D1-ABC8-3698EAD2B3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71" r="9542" b="3"/>
          <a:stretch/>
        </p:blipFill>
        <p:spPr>
          <a:xfrm>
            <a:off x="8458806" y="1248610"/>
            <a:ext cx="3333030" cy="5247747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7D9439D6-DEAD-4CEB-A61B-BE3D64D1B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60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EDD21E1-BAF0-4314-AB31-82ECB8AC9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BB1FD3-42A4-E39F-12DA-6BE2DC0DC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6664" y="87322"/>
            <a:ext cx="7434072" cy="81318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ea typeface="Calibri Light"/>
                <a:cs typeface="Calibri Light"/>
              </a:rPr>
              <a:t>Mental Health Outcomes  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C8619C-F25D-468E-95FA-2A2151D7D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4ADCE-1B9B-5A40-493E-61CFA55C3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905256"/>
            <a:ext cx="9317735" cy="566224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ea typeface="Calibri"/>
                <a:cs typeface="Calibri"/>
              </a:rPr>
              <a:t>More likely to experience other mental health problems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2400" dirty="0">
                <a:ea typeface="Calibri"/>
                <a:cs typeface="Calibri"/>
              </a:rPr>
              <a:t>70% have at least 1 behavioral or emotional disorder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2400" dirty="0">
                <a:ea typeface="Calibri"/>
                <a:cs typeface="Calibri"/>
              </a:rPr>
              <a:t>50% have 2 or more co-occurring disorders 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ea typeface="Calibri"/>
                <a:cs typeface="Calibri"/>
              </a:rPr>
              <a:t>Can be hard to tease out which symptom is related to which disorder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2400" dirty="0">
                <a:ea typeface="Calibri"/>
                <a:cs typeface="Calibri"/>
              </a:rPr>
              <a:t>Social anxiety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2400" dirty="0">
                <a:ea typeface="Calibri"/>
                <a:cs typeface="Calibri"/>
              </a:rPr>
              <a:t>Repetitive thoughts &amp; actions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ea typeface="Calibri"/>
                <a:cs typeface="Calibri"/>
              </a:rPr>
              <a:t>Cognitive &amp; language impairments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ea typeface="Calibri"/>
                <a:cs typeface="Calibri"/>
              </a:rPr>
              <a:t>Associated with challenging behaviors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2400" dirty="0">
                <a:ea typeface="Calibri"/>
                <a:cs typeface="Calibri"/>
              </a:rPr>
              <a:t>Irritability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2400" dirty="0">
                <a:ea typeface="Calibri"/>
                <a:cs typeface="Calibri"/>
              </a:rPr>
              <a:t>Aggression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2400" dirty="0">
                <a:ea typeface="Calibri"/>
                <a:cs typeface="Calibri"/>
              </a:rPr>
              <a:t>Self-injury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endParaRPr lang="en-US" sz="1400" dirty="0">
              <a:ea typeface="Calibri"/>
              <a:cs typeface="Calibri"/>
            </a:endParaRPr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7D9439D6-DEAD-4CEB-A61B-BE3D64D1B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71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FA063-8C6E-06CE-556E-8B1D38F9F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r>
              <a:rPr lang="en-US" sz="3200">
                <a:ea typeface="Calibri Light"/>
                <a:cs typeface="Calibri Light"/>
              </a:rPr>
              <a:t>Evidence Based Treatment </a:t>
            </a:r>
            <a:endParaRPr lang="en-US" sz="3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78175-8F63-2B53-4CA4-BC675002B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56" y="2133600"/>
            <a:ext cx="4140772" cy="377762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>
                <a:solidFill>
                  <a:srgbClr val="000000"/>
                </a:solidFill>
                <a:ea typeface="Calibri"/>
                <a:cs typeface="Calibri"/>
              </a:rPr>
              <a:t>Psychosocial Interventions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1500">
                <a:solidFill>
                  <a:srgbClr val="000000"/>
                </a:solidFill>
                <a:ea typeface="Calibri"/>
                <a:cs typeface="Calibri"/>
              </a:rPr>
              <a:t>Meant to improve emotional and social interactions with peers &amp; caregivers</a:t>
            </a:r>
          </a:p>
          <a:p>
            <a:pPr>
              <a:lnSpc>
                <a:spcPct val="90000"/>
              </a:lnSpc>
            </a:pPr>
            <a:r>
              <a:rPr lang="en-US" sz="1500">
                <a:solidFill>
                  <a:srgbClr val="000000"/>
                </a:solidFill>
                <a:ea typeface="Calibri"/>
                <a:cs typeface="Calibri"/>
              </a:rPr>
              <a:t>Physical and Occupational Therapy</a:t>
            </a:r>
          </a:p>
          <a:p>
            <a:pPr>
              <a:lnSpc>
                <a:spcPct val="90000"/>
              </a:lnSpc>
            </a:pPr>
            <a:r>
              <a:rPr lang="en-US" sz="1500">
                <a:solidFill>
                  <a:srgbClr val="000000"/>
                </a:solidFill>
                <a:ea typeface="Calibri"/>
                <a:cs typeface="Calibri"/>
              </a:rPr>
              <a:t>Speech &amp; language Therapy</a:t>
            </a:r>
          </a:p>
          <a:p>
            <a:pPr>
              <a:lnSpc>
                <a:spcPct val="90000"/>
              </a:lnSpc>
            </a:pPr>
            <a:r>
              <a:rPr lang="en-US" sz="1500">
                <a:solidFill>
                  <a:srgbClr val="000000"/>
                </a:solidFill>
                <a:ea typeface="Calibri"/>
                <a:cs typeface="Calibri"/>
              </a:rPr>
              <a:t>Medications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1500">
                <a:solidFill>
                  <a:srgbClr val="000000"/>
                </a:solidFill>
                <a:ea typeface="Calibri"/>
                <a:cs typeface="Calibri"/>
              </a:rPr>
              <a:t>Aripiprazole (Abilify)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1500">
                <a:solidFill>
                  <a:srgbClr val="000000"/>
                </a:solidFill>
                <a:ea typeface="Calibri"/>
                <a:cs typeface="Calibri"/>
              </a:rPr>
              <a:t>Risperidone (Risperdal)</a:t>
            </a:r>
          </a:p>
          <a:p>
            <a:pPr>
              <a:lnSpc>
                <a:spcPct val="90000"/>
              </a:lnSpc>
            </a:pPr>
            <a:r>
              <a:rPr lang="en-US" sz="1500">
                <a:solidFill>
                  <a:srgbClr val="000000"/>
                </a:solidFill>
                <a:ea typeface="Calibri"/>
                <a:cs typeface="Calibri"/>
              </a:rPr>
              <a:t>Non-evidence-based interventions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1500">
                <a:solidFill>
                  <a:srgbClr val="000000"/>
                </a:solidFill>
                <a:ea typeface="Calibri"/>
                <a:cs typeface="Calibri"/>
              </a:rPr>
              <a:t>Sensory integration therapy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1500">
                <a:solidFill>
                  <a:srgbClr val="000000"/>
                </a:solidFill>
                <a:ea typeface="Calibri"/>
                <a:cs typeface="Calibri"/>
              </a:rPr>
              <a:t>Animal-assisted therapy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endParaRPr lang="en-US" sz="1500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1500">
              <a:solidFill>
                <a:srgbClr val="000000"/>
              </a:solidFill>
              <a:ea typeface="Calibri"/>
              <a:cs typeface="Calibri"/>
            </a:endParaRP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endParaRPr lang="en-US" sz="1500">
              <a:solidFill>
                <a:srgbClr val="000000"/>
              </a:solidFill>
              <a:ea typeface="Calibri"/>
              <a:cs typeface="Calibri"/>
            </a:endParaRPr>
          </a:p>
        </p:txBody>
      </p:sp>
      <p:pic>
        <p:nvPicPr>
          <p:cNvPr id="7" name="Picture 6" descr="Free picture: two boys, foreground, one, girl, background, play, together">
            <a:extLst>
              <a:ext uri="{FF2B5EF4-FFF2-40B4-BE49-F238E27FC236}">
                <a16:creationId xmlns:a16="http://schemas.microsoft.com/office/drawing/2014/main" id="{F3EFA917-9A02-9D4F-FB25-9829E60EBE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70" r="-1" b="-1"/>
          <a:stretch/>
        </p:blipFill>
        <p:spPr>
          <a:xfrm>
            <a:off x="6091916" y="1116517"/>
            <a:ext cx="5451627" cy="4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48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66DD2F-FBF5-41CE-A3F4-565352D95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B2C929-DD23-21E0-A766-CE2CAFFE9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897" y="624110"/>
            <a:ext cx="9712998" cy="1280890"/>
          </a:xfrm>
        </p:spPr>
        <p:txBody>
          <a:bodyPr>
            <a:normAutofit/>
          </a:bodyPr>
          <a:lstStyle/>
          <a:p>
            <a:r>
              <a:rPr lang="en-US" dirty="0">
                <a:ea typeface="Calibri Light"/>
                <a:cs typeface="Calibri Light"/>
              </a:rPr>
              <a:t>Attention Deficit Hyperactivity Disorder (ADHD)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6FCE2B-F2D2-466E-B0AA-8E341DB49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2BD31C98-199A-4722-A1A5-4393A43E7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C6A4193-44C4-8AAE-C937-BC259FEF74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5483550"/>
              </p:ext>
            </p:extLst>
          </p:nvPr>
        </p:nvGraphicFramePr>
        <p:xfrm>
          <a:off x="1794897" y="2222983"/>
          <a:ext cx="8987404" cy="3653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7793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DD21E1-BAF0-4314-AB31-82ECB8AC9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F3EE6C-9895-23E6-6668-679017CED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r>
              <a:rPr lang="en-US">
                <a:ea typeface="Calibri Light"/>
                <a:cs typeface="Calibri Light"/>
              </a:rPr>
              <a:t>Mental Health  Sequelae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C8619C-F25D-468E-95FA-2A2151D7D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F6A49-2B0B-51E3-7F52-F56183FE4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5122652" cy="375925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 u="sng">
                <a:ea typeface="Calibri"/>
                <a:cs typeface="Calibri"/>
              </a:rPr>
              <a:t>Increases by 10x the likelihood of developing Oppositional Defiant(ODD) Disorder, Conduct Disorder (CD), and/or Antisocial Personality Disorder (ASD)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1500">
                <a:ea typeface="Calibri"/>
                <a:cs typeface="Calibri"/>
              </a:rPr>
              <a:t>54-76% show symptoms consistent with ODD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1500">
                <a:ea typeface="Calibri"/>
                <a:cs typeface="Calibri"/>
              </a:rPr>
              <a:t>20-50% show CD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1500">
                <a:ea typeface="Calibri"/>
                <a:cs typeface="Calibri"/>
              </a:rPr>
              <a:t>12-15% of adolescents will develop ASP</a:t>
            </a:r>
          </a:p>
          <a:p>
            <a:pPr>
              <a:lnSpc>
                <a:spcPct val="90000"/>
              </a:lnSpc>
            </a:pPr>
            <a:r>
              <a:rPr lang="en-US" sz="1500">
                <a:ea typeface="Calibri"/>
                <a:cs typeface="Calibri"/>
              </a:rPr>
              <a:t>Substance Use Problems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1500">
                <a:ea typeface="Calibri"/>
                <a:cs typeface="Calibri"/>
              </a:rPr>
              <a:t>6x more likely to misuse nicotine, alcohol, or other drugs later in life</a:t>
            </a:r>
          </a:p>
          <a:p>
            <a:pPr>
              <a:lnSpc>
                <a:spcPct val="90000"/>
              </a:lnSpc>
            </a:pPr>
            <a:r>
              <a:rPr lang="en-US" sz="1500">
                <a:ea typeface="Calibri"/>
                <a:cs typeface="Calibri"/>
              </a:rPr>
              <a:t>Most common drug is nicotine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1500">
                <a:ea typeface="Calibri"/>
                <a:cs typeface="Calibri"/>
              </a:rPr>
              <a:t>Unique &amp; specific predictor for smoking &amp; vaping</a:t>
            </a:r>
          </a:p>
          <a:p>
            <a:pPr marL="0" indent="0">
              <a:lnSpc>
                <a:spcPct val="90000"/>
              </a:lnSpc>
              <a:buNone/>
            </a:pPr>
            <a:endParaRPr lang="en-US" sz="1500">
              <a:ea typeface="Calibri"/>
              <a:cs typeface="Calibri"/>
            </a:endParaRP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endParaRPr lang="en-US" sz="1500"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1500">
              <a:ea typeface="Calibri"/>
              <a:cs typeface="Calibri"/>
            </a:endParaRPr>
          </a:p>
        </p:txBody>
      </p:sp>
      <p:pic>
        <p:nvPicPr>
          <p:cNvPr id="4" name="Picture 3" descr="A close-up of a head&#10;&#10;Description automatically generated">
            <a:extLst>
              <a:ext uri="{FF2B5EF4-FFF2-40B4-BE49-F238E27FC236}">
                <a16:creationId xmlns:a16="http://schemas.microsoft.com/office/drawing/2014/main" id="{190BBBC7-07DF-46F9-A938-72546C054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206975" y="645106"/>
            <a:ext cx="5221508" cy="5247747"/>
          </a:xfrm>
          <a:prstGeom prst="rect">
            <a:avLst/>
          </a:prstGeom>
        </p:spPr>
      </p:pic>
      <p:sp>
        <p:nvSpPr>
          <p:cNvPr id="14" name="Freeform 12">
            <a:extLst>
              <a:ext uri="{FF2B5EF4-FFF2-40B4-BE49-F238E27FC236}">
                <a16:creationId xmlns:a16="http://schemas.microsoft.com/office/drawing/2014/main" id="{7D9439D6-DEAD-4CEB-A61B-BE3D64D1B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705200-F0EA-66BB-F072-152E49B9C038}"/>
              </a:ext>
            </a:extLst>
          </p:cNvPr>
          <p:cNvSpPr txBox="1"/>
          <p:nvPr/>
        </p:nvSpPr>
        <p:spPr>
          <a:xfrm>
            <a:off x="8727101" y="5692798"/>
            <a:ext cx="2701382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1495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F21E579-4785-4A4E-8D09-42E5246D8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822CB7-ECCD-A002-BF4A-C141AC2D7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r>
              <a:rPr lang="en-US">
                <a:ea typeface="Calibri Light"/>
                <a:cs typeface="Calibri Light"/>
              </a:rPr>
              <a:t>Social &amp; Medical Sequelae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E96D34-9D7C-4984-961D-7165FA216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2523B-DA6F-62F4-1AC5-677DD50ED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5122652" cy="3759253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1500">
                <a:ea typeface="Calibri"/>
                <a:cs typeface="Calibri"/>
              </a:rPr>
              <a:t>Academic problems</a:t>
            </a:r>
          </a:p>
          <a:p>
            <a:pPr>
              <a:lnSpc>
                <a:spcPct val="90000"/>
              </a:lnSpc>
            </a:pPr>
            <a:r>
              <a:rPr lang="en-US" sz="1500">
                <a:ea typeface="Calibri"/>
                <a:cs typeface="Calibri"/>
              </a:rPr>
              <a:t>Parent-child interactions</a:t>
            </a:r>
          </a:p>
          <a:p>
            <a:pPr>
              <a:lnSpc>
                <a:spcPct val="90000"/>
              </a:lnSpc>
            </a:pPr>
            <a:r>
              <a:rPr lang="en-US" sz="1500">
                <a:ea typeface="Calibri"/>
                <a:cs typeface="Calibri"/>
              </a:rPr>
              <a:t>Peer rejection &amp; peer neglect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1500">
                <a:ea typeface="Calibri"/>
                <a:cs typeface="Calibri"/>
              </a:rPr>
              <a:t>As many as 70% of kids with ADHD may not have a single friend in school</a:t>
            </a:r>
          </a:p>
          <a:p>
            <a:pPr>
              <a:lnSpc>
                <a:spcPct val="90000"/>
              </a:lnSpc>
            </a:pPr>
            <a:r>
              <a:rPr lang="en-US" sz="1500">
                <a:ea typeface="Calibri"/>
                <a:cs typeface="Calibri"/>
              </a:rPr>
              <a:t>Sleep problems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1500">
                <a:ea typeface="Calibri"/>
                <a:cs typeface="Calibri"/>
              </a:rPr>
              <a:t>Can make symptoms much worse</a:t>
            </a:r>
          </a:p>
          <a:p>
            <a:pPr>
              <a:lnSpc>
                <a:spcPct val="90000"/>
              </a:lnSpc>
            </a:pPr>
            <a:r>
              <a:rPr lang="en-US" sz="1500">
                <a:ea typeface="Calibri"/>
                <a:cs typeface="Calibri"/>
              </a:rPr>
              <a:t>Sluggish-cognitive tempo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1500">
                <a:ea typeface="Calibri"/>
                <a:cs typeface="Calibri"/>
              </a:rPr>
              <a:t>Appears drowsy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1500">
                <a:ea typeface="Calibri"/>
                <a:cs typeface="Calibri"/>
              </a:rPr>
              <a:t>Frequently daydreaming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1500">
                <a:ea typeface="Calibri"/>
                <a:cs typeface="Calibri"/>
              </a:rPr>
              <a:t>Appears apathetic or withdrawn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1500">
                <a:ea typeface="Calibri"/>
                <a:cs typeface="Calibri"/>
              </a:rPr>
              <a:t>Doesn't process questions appropriately</a:t>
            </a:r>
          </a:p>
        </p:txBody>
      </p:sp>
      <p:pic>
        <p:nvPicPr>
          <p:cNvPr id="5" name="Picture 4" descr="Toy plastic numbers">
            <a:extLst>
              <a:ext uri="{FF2B5EF4-FFF2-40B4-BE49-F238E27FC236}">
                <a16:creationId xmlns:a16="http://schemas.microsoft.com/office/drawing/2014/main" id="{B6F61C6F-22DD-3E81-E62D-7C417ED6C3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64" r="18191" b="-2"/>
          <a:stretch/>
        </p:blipFill>
        <p:spPr>
          <a:xfrm>
            <a:off x="6091916" y="645106"/>
            <a:ext cx="5451627" cy="5247747"/>
          </a:xfrm>
          <a:prstGeom prst="rect">
            <a:avLst/>
          </a:prstGeom>
        </p:spPr>
      </p:pic>
      <p:sp>
        <p:nvSpPr>
          <p:cNvPr id="14" name="Freeform 12">
            <a:extLst>
              <a:ext uri="{FF2B5EF4-FFF2-40B4-BE49-F238E27FC236}">
                <a16:creationId xmlns:a16="http://schemas.microsoft.com/office/drawing/2014/main" id="{C8DE1BEC-DAE3-43F4-8D9F-384C3D694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77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F21E579-4785-4A4E-8D09-42E5246D8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7FCEB6-3B43-24A1-AD91-84A402070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r>
              <a:rPr lang="en-US">
                <a:ea typeface="Calibri Light"/>
                <a:cs typeface="Calibri Light"/>
              </a:rPr>
              <a:t>Evidence-Based Treatment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E96D34-9D7C-4984-961D-7165FA216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D5852-D309-D83B-B58E-5367E4B0A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5122652" cy="3759253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1700">
                <a:ea typeface="Calibri"/>
                <a:cs typeface="Calibri"/>
              </a:rPr>
              <a:t>Medications are first line treatment</a:t>
            </a:r>
            <a:endParaRPr lang="en-US" sz="1700"/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1700" u="sng">
                <a:ea typeface="Calibri"/>
                <a:cs typeface="Calibri"/>
              </a:rPr>
              <a:t>Stimulants</a:t>
            </a:r>
          </a:p>
          <a:p>
            <a:pPr lvl="2">
              <a:lnSpc>
                <a:spcPct val="90000"/>
              </a:lnSpc>
              <a:buFont typeface="Wingdings" panose="020B0604020202020204" pitchFamily="34" charset="0"/>
              <a:buChar char="§"/>
            </a:pPr>
            <a:r>
              <a:rPr lang="en-US" sz="1700">
                <a:ea typeface="Calibri"/>
                <a:cs typeface="Calibri"/>
              </a:rPr>
              <a:t>Adderall (amphetamine salts)</a:t>
            </a:r>
          </a:p>
          <a:p>
            <a:pPr lvl="2">
              <a:lnSpc>
                <a:spcPct val="90000"/>
              </a:lnSpc>
              <a:buFont typeface="Wingdings" panose="020B0604020202020204" pitchFamily="34" charset="0"/>
              <a:buChar char="§"/>
            </a:pPr>
            <a:r>
              <a:rPr lang="en-US" sz="1700">
                <a:ea typeface="Calibri"/>
                <a:cs typeface="Calibri"/>
              </a:rPr>
              <a:t>Ritalin (methylphenidate)</a:t>
            </a:r>
          </a:p>
          <a:p>
            <a:pPr lvl="2">
              <a:lnSpc>
                <a:spcPct val="90000"/>
              </a:lnSpc>
              <a:buFont typeface="Wingdings" panose="020B0604020202020204" pitchFamily="34" charset="0"/>
              <a:buChar char="§"/>
            </a:pPr>
            <a:r>
              <a:rPr lang="en-US" sz="1700">
                <a:ea typeface="Calibri"/>
                <a:cs typeface="Calibri"/>
              </a:rPr>
              <a:t>Bind to dopamine receptors in the front cortex or striatum</a:t>
            </a:r>
          </a:p>
          <a:p>
            <a:pPr lvl="2">
              <a:lnSpc>
                <a:spcPct val="90000"/>
              </a:lnSpc>
              <a:buFont typeface="Wingdings" panose="020B0604020202020204" pitchFamily="34" charset="0"/>
              <a:buChar char="§"/>
            </a:pPr>
            <a:r>
              <a:rPr lang="en-US" sz="1700">
                <a:ea typeface="Calibri"/>
                <a:cs typeface="Calibri"/>
              </a:rPr>
              <a:t>Potential for abuse 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1700" u="sng">
                <a:ea typeface="Calibri"/>
                <a:cs typeface="Calibri"/>
              </a:rPr>
              <a:t>Non-stimulant medications</a:t>
            </a:r>
          </a:p>
          <a:p>
            <a:pPr lvl="2">
              <a:lnSpc>
                <a:spcPct val="90000"/>
              </a:lnSpc>
              <a:buFont typeface="Wingdings" panose="020B0604020202020204" pitchFamily="34" charset="0"/>
              <a:buChar char="§"/>
            </a:pPr>
            <a:r>
              <a:rPr lang="en-US" sz="1700">
                <a:ea typeface="Calibri"/>
                <a:cs typeface="Calibri"/>
              </a:rPr>
              <a:t>Strattera (atomoxetine)</a:t>
            </a:r>
          </a:p>
          <a:p>
            <a:pPr lvl="2">
              <a:lnSpc>
                <a:spcPct val="90000"/>
              </a:lnSpc>
              <a:buFont typeface="Wingdings" panose="020B0604020202020204" pitchFamily="34" charset="0"/>
              <a:buChar char="§"/>
            </a:pPr>
            <a:r>
              <a:rPr lang="en-US" sz="1700">
                <a:ea typeface="Calibri"/>
                <a:cs typeface="Calibri"/>
              </a:rPr>
              <a:t>Guanfacine (Intuniv)</a:t>
            </a:r>
          </a:p>
          <a:p>
            <a:pPr lvl="2">
              <a:lnSpc>
                <a:spcPct val="90000"/>
              </a:lnSpc>
              <a:buFont typeface="Wingdings" panose="020B0604020202020204" pitchFamily="34" charset="0"/>
              <a:buChar char="§"/>
            </a:pPr>
            <a:r>
              <a:rPr lang="en-US" sz="1700">
                <a:ea typeface="Calibri"/>
                <a:cs typeface="Calibri"/>
              </a:rPr>
              <a:t>Clonidine</a:t>
            </a:r>
          </a:p>
          <a:p>
            <a:pPr>
              <a:lnSpc>
                <a:spcPct val="90000"/>
              </a:lnSpc>
            </a:pPr>
            <a:r>
              <a:rPr lang="en-US" sz="1700">
                <a:ea typeface="Calibri"/>
                <a:cs typeface="Calibri"/>
              </a:rPr>
              <a:t>Cognitive-Behavioral Therapy</a:t>
            </a:r>
          </a:p>
        </p:txBody>
      </p:sp>
      <p:pic>
        <p:nvPicPr>
          <p:cNvPr id="4" name="Picture 3" descr="A blue and white capsule with black text&#10;&#10;Description automatically generated">
            <a:extLst>
              <a:ext uri="{FF2B5EF4-FFF2-40B4-BE49-F238E27FC236}">
                <a16:creationId xmlns:a16="http://schemas.microsoft.com/office/drawing/2014/main" id="{F0E502E7-F07C-DBEF-3BCC-4F2A8B3E91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0731" r="2" b="6926"/>
          <a:stretch/>
        </p:blipFill>
        <p:spPr>
          <a:xfrm>
            <a:off x="6091916" y="645106"/>
            <a:ext cx="5451627" cy="5247747"/>
          </a:xfrm>
          <a:prstGeom prst="rect">
            <a:avLst/>
          </a:prstGeom>
        </p:spPr>
      </p:pic>
      <p:sp>
        <p:nvSpPr>
          <p:cNvPr id="14" name="Freeform 12">
            <a:extLst>
              <a:ext uri="{FF2B5EF4-FFF2-40B4-BE49-F238E27FC236}">
                <a16:creationId xmlns:a16="http://schemas.microsoft.com/office/drawing/2014/main" id="{C8DE1BEC-DAE3-43F4-8D9F-384C3D694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84013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59C3FCC7742B48A5F0FFB54B7BEF16" ma:contentTypeVersion="14" ma:contentTypeDescription="Create a new document." ma:contentTypeScope="" ma:versionID="9b1f578a761f1b57e73433c97a015b3d">
  <xsd:schema xmlns:xsd="http://www.w3.org/2001/XMLSchema" xmlns:xs="http://www.w3.org/2001/XMLSchema" xmlns:p="http://schemas.microsoft.com/office/2006/metadata/properties" xmlns:ns3="8ababd64-0a6a-4390-804d-4dfbcd4aef65" xmlns:ns4="f6aada70-56d8-470f-b738-883a1af7bb5d" targetNamespace="http://schemas.microsoft.com/office/2006/metadata/properties" ma:root="true" ma:fieldsID="ffc11e60fc8b9a5c0c53e4f9abf9c5a9" ns3:_="" ns4:_="">
    <xsd:import namespace="8ababd64-0a6a-4390-804d-4dfbcd4aef65"/>
    <xsd:import namespace="f6aada70-56d8-470f-b738-883a1af7bb5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ystemTags" minOccurs="0"/>
                <xsd:element ref="ns3:MediaServiceSearchPropertie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babd64-0a6a-4390-804d-4dfbcd4aef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aada70-56d8-470f-b738-883a1af7bb5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ababd64-0a6a-4390-804d-4dfbcd4aef6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063EA9-D709-46EB-B701-C99505EDF65D}">
  <ds:schemaRefs>
    <ds:schemaRef ds:uri="8ababd64-0a6a-4390-804d-4dfbcd4aef65"/>
    <ds:schemaRef ds:uri="f6aada70-56d8-470f-b738-883a1af7bb5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F7C351C-8EC8-41C3-8394-5ADBF66BC107}">
  <ds:schemaRefs>
    <ds:schemaRef ds:uri="8ababd64-0a6a-4390-804d-4dfbcd4aef65"/>
    <ds:schemaRef ds:uri="f6aada70-56d8-470f-b738-883a1af7bb5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48AB78A-6C45-4EEA-8C9D-7290BAF3E8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</TotalTime>
  <Words>2242</Words>
  <Application>Microsoft Office PowerPoint</Application>
  <PresentationFormat>Widescreen</PresentationFormat>
  <Paragraphs>374</Paragraphs>
  <Slides>38</Slides>
  <Notes>2</Notes>
  <HiddenSlides>4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Calibri</vt:lpstr>
      <vt:lpstr>Calibri Light</vt:lpstr>
      <vt:lpstr>Century Gothic</vt:lpstr>
      <vt:lpstr>Courier New</vt:lpstr>
      <vt:lpstr>Courier New,monospace</vt:lpstr>
      <vt:lpstr>Wingdings</vt:lpstr>
      <vt:lpstr>Wingdings 3</vt:lpstr>
      <vt:lpstr>Wisp</vt:lpstr>
      <vt:lpstr>PowerPoint Presentation</vt:lpstr>
      <vt:lpstr>PowerPoint Presentation</vt:lpstr>
      <vt:lpstr>Autism Spectrum Disorders (ASD)</vt:lpstr>
      <vt:lpstr>Mental Health Outcomes  </vt:lpstr>
      <vt:lpstr>Evidence Based Treatment </vt:lpstr>
      <vt:lpstr>Attention Deficit Hyperactivity Disorder (ADHD)</vt:lpstr>
      <vt:lpstr>Mental Health  Sequelae</vt:lpstr>
      <vt:lpstr>Social &amp; Medical Sequelae</vt:lpstr>
      <vt:lpstr>Evidence-Based Treatment</vt:lpstr>
      <vt:lpstr>Conduct Disorders</vt:lpstr>
      <vt:lpstr>Oppositional Defiant Disorder</vt:lpstr>
      <vt:lpstr>Conduct Disorder</vt:lpstr>
      <vt:lpstr>Intermittent Explosive Disorder</vt:lpstr>
      <vt:lpstr>Conduct Disorders</vt:lpstr>
      <vt:lpstr>Treatment of CDs</vt:lpstr>
      <vt:lpstr>Major Depressive Disorder</vt:lpstr>
      <vt:lpstr>Depression in Adolescents</vt:lpstr>
      <vt:lpstr>Treatment</vt:lpstr>
      <vt:lpstr>Anxiety and Obsessive-Compulsive Disorders</vt:lpstr>
      <vt:lpstr>Anxiety Disorders in Children</vt:lpstr>
      <vt:lpstr>Generalized Anxiety Disorder</vt:lpstr>
      <vt:lpstr>Obsessive Compulsive Disorder (OCD)</vt:lpstr>
      <vt:lpstr>Pediatric OCD</vt:lpstr>
      <vt:lpstr>Treatment for Anxiety Disorders</vt:lpstr>
      <vt:lpstr>Trauma Based Disorders</vt:lpstr>
      <vt:lpstr>Dysphoric Mood Disruptive Disorder (DMDD)</vt:lpstr>
      <vt:lpstr>Mania</vt:lpstr>
      <vt:lpstr>Panic Disorder</vt:lpstr>
      <vt:lpstr>Medications for Panic Disorder</vt:lpstr>
      <vt:lpstr>Post-traumatic Stress Disorder (PTSD)</vt:lpstr>
      <vt:lpstr>PTSD Symptom Cluster</vt:lpstr>
      <vt:lpstr>PTSD in Children</vt:lpstr>
      <vt:lpstr>Evidence Based Treatment for PTSD</vt:lpstr>
      <vt:lpstr>Pediatric Schizophrenia &amp; Psychosis</vt:lpstr>
      <vt:lpstr>Pediatric Schizophrenia Symptoms</vt:lpstr>
      <vt:lpstr>Schizophrenia Treatment </vt:lpstr>
      <vt:lpstr>Comorbid Problems</vt:lpstr>
      <vt:lpstr>Clinical Pearls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Katz</dc:creator>
  <cp:lastModifiedBy>Boyle, Cynthia</cp:lastModifiedBy>
  <cp:revision>12</cp:revision>
  <dcterms:created xsi:type="dcterms:W3CDTF">2024-04-28T16:16:34Z</dcterms:created>
  <dcterms:modified xsi:type="dcterms:W3CDTF">2024-06-03T18:40:24Z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0x010100F159C3FCC7742B48A5F0FFB54B7BEF16</vt:lpwstr>
  </property>
</Properties>
</file>